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Lst>
  <p:sldSz cx="7559675" cy="1069181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D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59" autoAdjust="0"/>
    <p:restoredTop sz="93153" autoAdjust="0"/>
  </p:normalViewPr>
  <p:slideViewPr>
    <p:cSldViewPr snapToGrid="0">
      <p:cViewPr>
        <p:scale>
          <a:sx n="66" d="100"/>
          <a:sy n="66" d="100"/>
        </p:scale>
        <p:origin x="19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192987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1592813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729715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219234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3305304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4142081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2765099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1985621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956980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103576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64AAC1-21FE-44F5-84F4-3EB7FB65D294}" type="datetimeFigureOut">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1125561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F64AAC1-21FE-44F5-84F4-3EB7FB65D294}" type="datetimeFigureOut">
              <a:rPr kumimoji="1" lang="ja-JP" altLang="en-US" smtClean="0"/>
              <a:t>2026/1/26</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E84737BB-430F-4D44-B6B1-B633F7599CBE}" type="slidenum">
              <a:rPr kumimoji="1" lang="ja-JP" altLang="en-US" smtClean="0"/>
              <a:t>‹#›</a:t>
            </a:fld>
            <a:endParaRPr kumimoji="1" lang="ja-JP" altLang="en-US"/>
          </a:p>
        </p:txBody>
      </p:sp>
    </p:spTree>
    <p:extLst>
      <p:ext uri="{BB962C8B-B14F-4D97-AF65-F5344CB8AC3E}">
        <p14:creationId xmlns:p14="http://schemas.microsoft.com/office/powerpoint/2010/main" val="6844618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表 34"/>
          <p:cNvGraphicFramePr>
            <a:graphicFrameLocks noGrp="1"/>
          </p:cNvGraphicFramePr>
          <p:nvPr>
            <p:extLst>
              <p:ext uri="{D42A27DB-BD31-4B8C-83A1-F6EECF244321}">
                <p14:modId xmlns:p14="http://schemas.microsoft.com/office/powerpoint/2010/main" val="3181445249"/>
              </p:ext>
            </p:extLst>
          </p:nvPr>
        </p:nvGraphicFramePr>
        <p:xfrm>
          <a:off x="284115" y="665936"/>
          <a:ext cx="6950656" cy="9898250"/>
        </p:xfrm>
        <a:graphic>
          <a:graphicData uri="http://schemas.openxmlformats.org/drawingml/2006/table">
            <a:tbl>
              <a:tblPr>
                <a:tableStyleId>{5940675A-B579-460E-94D1-54222C63F5DA}</a:tableStyleId>
              </a:tblPr>
              <a:tblGrid>
                <a:gridCol w="1554210">
                  <a:extLst>
                    <a:ext uri="{9D8B030D-6E8A-4147-A177-3AD203B41FA5}">
                      <a16:colId xmlns:a16="http://schemas.microsoft.com/office/drawing/2014/main" val="20000"/>
                    </a:ext>
                  </a:extLst>
                </a:gridCol>
                <a:gridCol w="1921118">
                  <a:extLst>
                    <a:ext uri="{9D8B030D-6E8A-4147-A177-3AD203B41FA5}">
                      <a16:colId xmlns:a16="http://schemas.microsoft.com/office/drawing/2014/main" val="20001"/>
                    </a:ext>
                  </a:extLst>
                </a:gridCol>
                <a:gridCol w="1737664">
                  <a:extLst>
                    <a:ext uri="{9D8B030D-6E8A-4147-A177-3AD203B41FA5}">
                      <a16:colId xmlns:a16="http://schemas.microsoft.com/office/drawing/2014/main" val="20002"/>
                    </a:ext>
                  </a:extLst>
                </a:gridCol>
                <a:gridCol w="1737664">
                  <a:extLst>
                    <a:ext uri="{9D8B030D-6E8A-4147-A177-3AD203B41FA5}">
                      <a16:colId xmlns:a16="http://schemas.microsoft.com/office/drawing/2014/main" val="20003"/>
                    </a:ext>
                  </a:extLst>
                </a:gridCol>
              </a:tblGrid>
              <a:tr h="270989">
                <a:tc>
                  <a:txBody>
                    <a:bodyPr/>
                    <a:lstStyle/>
                    <a:p>
                      <a:pPr algn="ctr"/>
                      <a:r>
                        <a:rPr kumimoji="1" lang="ja-JP" altLang="en-US" sz="1200" b="1" dirty="0"/>
                        <a:t>本庁業務</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kumimoji="1" lang="ja-JP" altLang="en-US" sz="1200" b="1" dirty="0"/>
                        <a:t>保健所業務</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kumimoji="1" lang="ja-JP" altLang="en-US" sz="1200" b="1" dirty="0"/>
                        <a:t>受注者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BD5D"/>
                    </a:solidFill>
                  </a:tcPr>
                </a:tc>
                <a:tc>
                  <a:txBody>
                    <a:bodyPr/>
                    <a:lstStyle/>
                    <a:p>
                      <a:pPr algn="ctr"/>
                      <a:r>
                        <a:rPr kumimoji="1" lang="ja-JP" altLang="en-US" sz="1200" b="1" dirty="0"/>
                        <a:t>患者・医療機関</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428991">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662685">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185512">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1"/>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2"/>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3"/>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4"/>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5"/>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6"/>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7"/>
                  </a:ext>
                </a:extLst>
              </a:tr>
              <a:tr h="314336">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8"/>
                  </a:ext>
                </a:extLst>
              </a:tr>
              <a:tr h="255934">
                <a:tc>
                  <a:txBody>
                    <a:bodyPr/>
                    <a:lstStyle/>
                    <a:p>
                      <a:endParaRPr kumimoji="1" lang="ja-JP" altLang="en-US" sz="11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sz="11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sz="11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BD5D"/>
                    </a:solidFill>
                  </a:tcPr>
                </a:tc>
                <a:tc>
                  <a:txBody>
                    <a:bodyPr/>
                    <a:lstStyle/>
                    <a:p>
                      <a:endParaRPr kumimoji="1" lang="ja-JP" altLang="en-US" sz="11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9"/>
                  </a:ext>
                </a:extLst>
              </a:tr>
            </a:tbl>
          </a:graphicData>
        </a:graphic>
      </p:graphicFrame>
      <p:sp>
        <p:nvSpPr>
          <p:cNvPr id="20" name="角丸四角形 19"/>
          <p:cNvSpPr/>
          <p:nvPr/>
        </p:nvSpPr>
        <p:spPr>
          <a:xfrm>
            <a:off x="2285829" y="8225950"/>
            <a:ext cx="1032061" cy="289820"/>
          </a:xfrm>
          <a:prstGeom prst="roundRect">
            <a:avLst>
              <a:gd name="adj" fmla="val 30953"/>
            </a:avLst>
          </a:prstGeom>
          <a:solidFill>
            <a:schemeClr val="accent5">
              <a:lumMod val="40000"/>
              <a:lumOff val="60000"/>
            </a:schemeClr>
          </a:solidFill>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b="1" dirty="0">
                <a:solidFill>
                  <a:schemeClr val="tx1"/>
                </a:solidFill>
              </a:rPr>
              <a:t>支給</a:t>
            </a:r>
            <a:r>
              <a:rPr lang="ja-JP" altLang="en-US" sz="1200" b="1" dirty="0"/>
              <a:t>認定</a:t>
            </a:r>
          </a:p>
        </p:txBody>
      </p:sp>
      <p:sp>
        <p:nvSpPr>
          <p:cNvPr id="27" name="角丸四角形 26"/>
          <p:cNvSpPr/>
          <p:nvPr/>
        </p:nvSpPr>
        <p:spPr>
          <a:xfrm>
            <a:off x="3855924" y="4278117"/>
            <a:ext cx="1545576" cy="274906"/>
          </a:xfrm>
          <a:prstGeom prst="roundRect">
            <a:avLst>
              <a:gd name="adj" fmla="val 2542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t" anchorCtr="0" forceAA="0" compatLnSpc="1">
            <a:prstTxWarp prst="textNoShape">
              <a:avLst/>
            </a:prstTxWarp>
            <a:noAutofit/>
          </a:bodyPr>
          <a:lstStyle/>
          <a:p>
            <a:pPr algn="ctr"/>
            <a:r>
              <a:rPr lang="ja-JP" altLang="en-US" sz="1200" dirty="0">
                <a:solidFill>
                  <a:srgbClr val="0070C0"/>
                </a:solidFill>
              </a:rPr>
              <a:t>⑥</a:t>
            </a:r>
            <a:r>
              <a:rPr lang="ja-JP" altLang="en-US" sz="1200" dirty="0">
                <a:solidFill>
                  <a:schemeClr val="tx1"/>
                </a:solidFill>
              </a:rPr>
              <a:t>所得情報等の確認</a:t>
            </a:r>
          </a:p>
        </p:txBody>
      </p:sp>
      <p:sp>
        <p:nvSpPr>
          <p:cNvPr id="37" name="角丸四角形 36"/>
          <p:cNvSpPr/>
          <p:nvPr/>
        </p:nvSpPr>
        <p:spPr>
          <a:xfrm>
            <a:off x="3996384" y="1798172"/>
            <a:ext cx="1283424" cy="301758"/>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t>②形式審査</a:t>
            </a:r>
            <a:r>
              <a:rPr lang="ja-JP" altLang="en-US" sz="1200" dirty="0">
                <a:solidFill>
                  <a:schemeClr val="tx1"/>
                </a:solidFill>
              </a:rPr>
              <a:t>業務</a:t>
            </a:r>
          </a:p>
        </p:txBody>
      </p:sp>
      <p:sp>
        <p:nvSpPr>
          <p:cNvPr id="42" name="角丸四角形 41"/>
          <p:cNvSpPr/>
          <p:nvPr/>
        </p:nvSpPr>
        <p:spPr>
          <a:xfrm>
            <a:off x="3838138" y="8637806"/>
            <a:ext cx="1581150" cy="284376"/>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rgbClr val="0070C0"/>
                </a:solidFill>
              </a:rPr>
              <a:t>⑨</a:t>
            </a:r>
            <a:r>
              <a:rPr lang="ja-JP" altLang="en-US" sz="1200" dirty="0"/>
              <a:t>受給者証の印刷</a:t>
            </a:r>
          </a:p>
        </p:txBody>
      </p:sp>
      <p:sp>
        <p:nvSpPr>
          <p:cNvPr id="46" name="角丸四角形 45"/>
          <p:cNvSpPr/>
          <p:nvPr/>
        </p:nvSpPr>
        <p:spPr>
          <a:xfrm>
            <a:off x="5817726" y="1814537"/>
            <a:ext cx="1126136" cy="255309"/>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t>書類補正対応</a:t>
            </a:r>
          </a:p>
        </p:txBody>
      </p:sp>
      <p:cxnSp>
        <p:nvCxnSpPr>
          <p:cNvPr id="56" name="直線矢印コネクタ 55"/>
          <p:cNvCxnSpPr>
            <a:stCxn id="37" idx="3"/>
            <a:endCxn id="46" idx="1"/>
          </p:cNvCxnSpPr>
          <p:nvPr/>
        </p:nvCxnSpPr>
        <p:spPr>
          <a:xfrm flipV="1">
            <a:off x="5279808" y="1942192"/>
            <a:ext cx="537918" cy="6859"/>
          </a:xfrm>
          <a:prstGeom prst="straightConnector1">
            <a:avLst/>
          </a:prstGeom>
          <a:ln>
            <a:headEnd type="arrow"/>
            <a:tailEnd type="arrow"/>
          </a:ln>
        </p:spPr>
        <p:style>
          <a:lnRef idx="1">
            <a:schemeClr val="accent6"/>
          </a:lnRef>
          <a:fillRef idx="0">
            <a:schemeClr val="accent6"/>
          </a:fillRef>
          <a:effectRef idx="0">
            <a:schemeClr val="accent6"/>
          </a:effectRef>
          <a:fontRef idx="minor">
            <a:schemeClr val="tx1"/>
          </a:fontRef>
        </p:style>
      </p:cxnSp>
      <p:sp>
        <p:nvSpPr>
          <p:cNvPr id="78" name="正方形/長方形 77"/>
          <p:cNvSpPr/>
          <p:nvPr/>
        </p:nvSpPr>
        <p:spPr>
          <a:xfrm>
            <a:off x="360345" y="226612"/>
            <a:ext cx="6809378" cy="3467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申請受付業務事務フロー</a:t>
            </a:r>
          </a:p>
        </p:txBody>
      </p:sp>
      <p:cxnSp>
        <p:nvCxnSpPr>
          <p:cNvPr id="53" name="直線矢印コネクタ 52"/>
          <p:cNvCxnSpPr>
            <a:stCxn id="37" idx="2"/>
            <a:endCxn id="70" idx="0"/>
          </p:cNvCxnSpPr>
          <p:nvPr/>
        </p:nvCxnSpPr>
        <p:spPr>
          <a:xfrm flipH="1">
            <a:off x="4628713" y="2099930"/>
            <a:ext cx="9383" cy="56535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93" name="直線矢印コネクタ 92"/>
          <p:cNvCxnSpPr>
            <a:stCxn id="82" idx="2"/>
          </p:cNvCxnSpPr>
          <p:nvPr/>
        </p:nvCxnSpPr>
        <p:spPr>
          <a:xfrm flipV="1">
            <a:off x="729276" y="6024316"/>
            <a:ext cx="121286" cy="10228"/>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84" name="直線矢印コネクタ 83"/>
          <p:cNvCxnSpPr>
            <a:stCxn id="24" idx="2"/>
            <a:endCxn id="37" idx="0"/>
          </p:cNvCxnSpPr>
          <p:nvPr/>
        </p:nvCxnSpPr>
        <p:spPr>
          <a:xfrm>
            <a:off x="4628712" y="1334324"/>
            <a:ext cx="9384" cy="463848"/>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88" name="直線矢印コネクタ 87"/>
          <p:cNvCxnSpPr>
            <a:stCxn id="50" idx="2"/>
            <a:endCxn id="265" idx="0"/>
          </p:cNvCxnSpPr>
          <p:nvPr/>
        </p:nvCxnSpPr>
        <p:spPr>
          <a:xfrm>
            <a:off x="4628712" y="5454261"/>
            <a:ext cx="9384" cy="2091793"/>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118" name="直線矢印コネクタ 117"/>
          <p:cNvCxnSpPr>
            <a:stCxn id="236" idx="3"/>
            <a:endCxn id="27" idx="1"/>
          </p:cNvCxnSpPr>
          <p:nvPr/>
        </p:nvCxnSpPr>
        <p:spPr>
          <a:xfrm flipV="1">
            <a:off x="3590975" y="4415570"/>
            <a:ext cx="264949" cy="232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69" name="カギ線コネクタ 68"/>
          <p:cNvCxnSpPr>
            <a:stCxn id="20" idx="2"/>
            <a:endCxn id="42" idx="1"/>
          </p:cNvCxnSpPr>
          <p:nvPr/>
        </p:nvCxnSpPr>
        <p:spPr>
          <a:xfrm rot="16200000" flipH="1">
            <a:off x="3187887" y="8129743"/>
            <a:ext cx="264224" cy="1036278"/>
          </a:xfrm>
          <a:prstGeom prst="bentConnector2">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92" name="直線矢印コネクタ 91"/>
          <p:cNvCxnSpPr>
            <a:stCxn id="42" idx="2"/>
            <a:endCxn id="205" idx="0"/>
          </p:cNvCxnSpPr>
          <p:nvPr/>
        </p:nvCxnSpPr>
        <p:spPr>
          <a:xfrm flipH="1">
            <a:off x="3729380" y="8922182"/>
            <a:ext cx="899333" cy="344327"/>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grpSp>
        <p:nvGrpSpPr>
          <p:cNvPr id="6" name="グループ化 5"/>
          <p:cNvGrpSpPr/>
          <p:nvPr/>
        </p:nvGrpSpPr>
        <p:grpSpPr>
          <a:xfrm>
            <a:off x="2007879" y="1057339"/>
            <a:ext cx="3439074" cy="645831"/>
            <a:chOff x="2044617" y="1449706"/>
            <a:chExt cx="3439074" cy="645831"/>
          </a:xfrm>
        </p:grpSpPr>
        <p:sp>
          <p:nvSpPr>
            <p:cNvPr id="24" name="角丸四角形 23"/>
            <p:cNvSpPr/>
            <p:nvPr/>
          </p:nvSpPr>
          <p:spPr>
            <a:xfrm>
              <a:off x="3847209" y="1449706"/>
              <a:ext cx="1636482" cy="276985"/>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chemeClr val="tx1"/>
                  </a:solidFill>
                </a:rPr>
                <a:t>①受付・窓口対応業務</a:t>
              </a:r>
            </a:p>
          </p:txBody>
        </p:sp>
        <p:sp>
          <p:nvSpPr>
            <p:cNvPr id="109" name="角丸四角形吹き出し 108"/>
            <p:cNvSpPr/>
            <p:nvPr/>
          </p:nvSpPr>
          <p:spPr>
            <a:xfrm>
              <a:off x="2044617" y="1523983"/>
              <a:ext cx="1655782" cy="571554"/>
            </a:xfrm>
            <a:prstGeom prst="wedgeRoundRectCallout">
              <a:avLst>
                <a:gd name="adj1" fmla="val 58335"/>
                <a:gd name="adj2" fmla="val -39049"/>
                <a:gd name="adj3" fmla="val 16667"/>
              </a:avLst>
            </a:prstGeom>
            <a:solidFill>
              <a:srgbClr val="FFBD5D"/>
            </a:solidFill>
            <a:ln>
              <a:solidFill>
                <a:schemeClr val="tx1">
                  <a:lumMod val="85000"/>
                  <a:lumOff val="15000"/>
                </a:schemeClr>
              </a:solidFill>
            </a:ln>
          </p:spPr>
          <p:style>
            <a:lnRef idx="1">
              <a:schemeClr val="accent4"/>
            </a:lnRef>
            <a:fillRef idx="2">
              <a:schemeClr val="accent4"/>
            </a:fillRef>
            <a:effectRef idx="1">
              <a:schemeClr val="accent4"/>
            </a:effectRef>
            <a:fontRef idx="minor">
              <a:schemeClr val="dk1"/>
            </a:fontRef>
          </p:style>
          <p:txBody>
            <a:bodyPr lIns="36000" rIns="36000" rtlCol="0" anchor="ctr"/>
            <a:lstStyle/>
            <a:p>
              <a:pPr algn="ctr"/>
              <a:r>
                <a:rPr kumimoji="1" lang="ja-JP" altLang="en-US" sz="900" dirty="0"/>
                <a:t>対応困難事例や変更などその他の申請と一緒に申請があった場合は協力、引継ぎ対応。</a:t>
              </a:r>
            </a:p>
          </p:txBody>
        </p:sp>
      </p:grpSp>
      <p:cxnSp>
        <p:nvCxnSpPr>
          <p:cNvPr id="126" name="カギ線コネクタ 125"/>
          <p:cNvCxnSpPr>
            <a:stCxn id="102" idx="1"/>
            <a:endCxn id="31" idx="0"/>
          </p:cNvCxnSpPr>
          <p:nvPr/>
        </p:nvCxnSpPr>
        <p:spPr>
          <a:xfrm rot="10800000" flipV="1">
            <a:off x="1068389" y="3543972"/>
            <a:ext cx="1845055" cy="1659243"/>
          </a:xfrm>
          <a:prstGeom prst="bentConnector2">
            <a:avLst/>
          </a:prstGeom>
          <a:ln>
            <a:tailEnd type="triangle"/>
          </a:ln>
        </p:spPr>
        <p:style>
          <a:lnRef idx="1">
            <a:schemeClr val="accent6"/>
          </a:lnRef>
          <a:fillRef idx="0">
            <a:schemeClr val="accent6"/>
          </a:fillRef>
          <a:effectRef idx="0">
            <a:schemeClr val="accent6"/>
          </a:effectRef>
          <a:fontRef idx="minor">
            <a:schemeClr val="tx1"/>
          </a:fontRef>
        </p:style>
      </p:cxnSp>
      <p:sp>
        <p:nvSpPr>
          <p:cNvPr id="31" name="角丸四角形 30"/>
          <p:cNvSpPr/>
          <p:nvPr/>
        </p:nvSpPr>
        <p:spPr>
          <a:xfrm>
            <a:off x="499165" y="5203216"/>
            <a:ext cx="1138446" cy="907383"/>
          </a:xfrm>
          <a:prstGeom prst="roundRect">
            <a:avLst>
              <a:gd name="adj" fmla="val 12881"/>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t" anchorCtr="0" forceAA="0" compatLnSpc="1">
            <a:prstTxWarp prst="textNoShape">
              <a:avLst/>
            </a:prstTxWarp>
            <a:noAutofit/>
          </a:bodyPr>
          <a:lstStyle/>
          <a:p>
            <a:pPr algn="ctr"/>
            <a:r>
              <a:rPr lang="ja-JP" altLang="en-US" sz="1100" dirty="0"/>
              <a:t>指定難病審査会</a:t>
            </a:r>
          </a:p>
        </p:txBody>
      </p:sp>
      <p:sp>
        <p:nvSpPr>
          <p:cNvPr id="82" name="正方形/長方形 81"/>
          <p:cNvSpPr/>
          <p:nvPr/>
        </p:nvSpPr>
        <p:spPr>
          <a:xfrm>
            <a:off x="610401" y="5449729"/>
            <a:ext cx="237750" cy="5848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保留</a:t>
            </a:r>
            <a:endParaRPr kumimoji="1" lang="ja-JP" altLang="en-US" sz="1200" dirty="0"/>
          </a:p>
        </p:txBody>
      </p:sp>
      <p:sp>
        <p:nvSpPr>
          <p:cNvPr id="81" name="正方形/長方形 80"/>
          <p:cNvSpPr/>
          <p:nvPr/>
        </p:nvSpPr>
        <p:spPr>
          <a:xfrm>
            <a:off x="1287833" y="5450033"/>
            <a:ext cx="235419" cy="57928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承認</a:t>
            </a:r>
            <a:endParaRPr kumimoji="1" lang="ja-JP" altLang="en-US" sz="1200" dirty="0"/>
          </a:p>
        </p:txBody>
      </p:sp>
      <p:cxnSp>
        <p:nvCxnSpPr>
          <p:cNvPr id="98" name="カギ線コネクタ 97"/>
          <p:cNvCxnSpPr>
            <a:stCxn id="149" idx="2"/>
            <a:endCxn id="166" idx="1"/>
          </p:cNvCxnSpPr>
          <p:nvPr/>
        </p:nvCxnSpPr>
        <p:spPr>
          <a:xfrm rot="16200000" flipH="1">
            <a:off x="1409784" y="5689034"/>
            <a:ext cx="233796" cy="914969"/>
          </a:xfrm>
          <a:prstGeom prst="bentConnector2">
            <a:avLst/>
          </a:prstGeom>
          <a:ln>
            <a:tailEnd type="triangle"/>
          </a:ln>
        </p:spPr>
        <p:style>
          <a:lnRef idx="1">
            <a:schemeClr val="accent6"/>
          </a:lnRef>
          <a:fillRef idx="0">
            <a:schemeClr val="accent6"/>
          </a:fillRef>
          <a:effectRef idx="0">
            <a:schemeClr val="accent6"/>
          </a:effectRef>
          <a:fontRef idx="minor">
            <a:schemeClr val="tx1"/>
          </a:fontRef>
        </p:style>
      </p:cxnSp>
      <p:sp>
        <p:nvSpPr>
          <p:cNvPr id="76" name="角丸四角形 75"/>
          <p:cNvSpPr/>
          <p:nvPr/>
        </p:nvSpPr>
        <p:spPr>
          <a:xfrm>
            <a:off x="416782" y="246831"/>
            <a:ext cx="876080" cy="306533"/>
          </a:xfrm>
          <a:prstGeom prst="roundRect">
            <a:avLst>
              <a:gd name="adj" fmla="val 49310"/>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t>別図１</a:t>
            </a:r>
            <a:endParaRPr lang="en-US" altLang="ja-JP" sz="1200" dirty="0"/>
          </a:p>
        </p:txBody>
      </p:sp>
      <p:sp>
        <p:nvSpPr>
          <p:cNvPr id="70" name="角丸四角形 69"/>
          <p:cNvSpPr/>
          <p:nvPr/>
        </p:nvSpPr>
        <p:spPr>
          <a:xfrm>
            <a:off x="3849918" y="2665284"/>
            <a:ext cx="1557590" cy="478471"/>
          </a:xfrm>
          <a:prstGeom prst="roundRect">
            <a:avLst>
              <a:gd name="adj" fmla="val 12864"/>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chemeClr val="tx1"/>
                </a:solidFill>
              </a:rPr>
              <a:t>③（翌々日）受付簿、</a:t>
            </a:r>
            <a:endParaRPr lang="en-US" altLang="ja-JP" sz="1200" dirty="0">
              <a:solidFill>
                <a:schemeClr val="tx1"/>
              </a:solidFill>
            </a:endParaRPr>
          </a:p>
          <a:p>
            <a:pPr algn="ctr"/>
            <a:r>
              <a:rPr lang="ja-JP" altLang="en-US" sz="1200" dirty="0">
                <a:solidFill>
                  <a:schemeClr val="tx1"/>
                </a:solidFill>
              </a:rPr>
              <a:t>申請書類の提出</a:t>
            </a:r>
            <a:endParaRPr lang="en-US" altLang="ja-JP" sz="1200" dirty="0">
              <a:solidFill>
                <a:schemeClr val="tx1"/>
              </a:solidFill>
            </a:endParaRPr>
          </a:p>
        </p:txBody>
      </p:sp>
      <p:cxnSp>
        <p:nvCxnSpPr>
          <p:cNvPr id="100" name="直線矢印コネクタ 99"/>
          <p:cNvCxnSpPr>
            <a:stCxn id="70" idx="1"/>
            <a:endCxn id="102" idx="0"/>
          </p:cNvCxnSpPr>
          <p:nvPr/>
        </p:nvCxnSpPr>
        <p:spPr>
          <a:xfrm flipH="1">
            <a:off x="3759443" y="2904520"/>
            <a:ext cx="90475" cy="49765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02" name="角丸四角形 101"/>
          <p:cNvSpPr/>
          <p:nvPr/>
        </p:nvSpPr>
        <p:spPr>
          <a:xfrm>
            <a:off x="2913443" y="3402176"/>
            <a:ext cx="1692000" cy="283593"/>
          </a:xfrm>
          <a:prstGeom prst="roundRect">
            <a:avLst>
              <a:gd name="adj" fmla="val 22575"/>
            </a:avLst>
          </a:prstGeom>
          <a:solidFill>
            <a:schemeClr val="bg1"/>
          </a:solidFill>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rgbClr val="0070C0"/>
                </a:solidFill>
              </a:rPr>
              <a:t>④診断書重症度確認</a:t>
            </a:r>
            <a:endParaRPr lang="en-US" altLang="ja-JP" sz="1200" dirty="0">
              <a:solidFill>
                <a:srgbClr val="0070C0"/>
              </a:solidFill>
            </a:endParaRPr>
          </a:p>
        </p:txBody>
      </p:sp>
      <p:sp>
        <p:nvSpPr>
          <p:cNvPr id="236" name="角丸四角形 235"/>
          <p:cNvSpPr/>
          <p:nvPr/>
        </p:nvSpPr>
        <p:spPr>
          <a:xfrm>
            <a:off x="1961618" y="4285098"/>
            <a:ext cx="1629357" cy="265584"/>
          </a:xfrm>
          <a:prstGeom prst="roundRect">
            <a:avLst>
              <a:gd name="adj" fmla="val 10831"/>
            </a:avLst>
          </a:prstGeom>
          <a:solidFill>
            <a:schemeClr val="accent5">
              <a:lumMod val="40000"/>
              <a:lumOff val="60000"/>
            </a:schemeClr>
          </a:solidFill>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b="1" dirty="0">
                <a:solidFill>
                  <a:schemeClr val="tx1"/>
                </a:solidFill>
              </a:rPr>
              <a:t>所得情報等の照会</a:t>
            </a:r>
            <a:endParaRPr lang="en-US" altLang="ja-JP" sz="1200" b="1" dirty="0">
              <a:solidFill>
                <a:schemeClr val="tx1"/>
              </a:solidFill>
            </a:endParaRPr>
          </a:p>
        </p:txBody>
      </p:sp>
      <p:sp>
        <p:nvSpPr>
          <p:cNvPr id="149" name="正方形/長方形 148"/>
          <p:cNvSpPr/>
          <p:nvPr/>
        </p:nvSpPr>
        <p:spPr>
          <a:xfrm>
            <a:off x="947940" y="5449729"/>
            <a:ext cx="242515" cy="5798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不承認</a:t>
            </a:r>
            <a:endParaRPr kumimoji="1" lang="ja-JP" altLang="en-US" sz="1200" dirty="0"/>
          </a:p>
        </p:txBody>
      </p:sp>
      <p:sp>
        <p:nvSpPr>
          <p:cNvPr id="166" name="角丸四角形 165"/>
          <p:cNvSpPr/>
          <p:nvPr/>
        </p:nvSpPr>
        <p:spPr>
          <a:xfrm>
            <a:off x="1984167" y="5994725"/>
            <a:ext cx="1122584" cy="537384"/>
          </a:xfrm>
          <a:prstGeom prst="roundRect">
            <a:avLst>
              <a:gd name="adj" fmla="val 15133"/>
            </a:avLst>
          </a:prstGeom>
          <a:solidFill>
            <a:schemeClr val="accent5">
              <a:lumMod val="40000"/>
              <a:lumOff val="60000"/>
            </a:schemeClr>
          </a:solidFill>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b="1" dirty="0">
                <a:solidFill>
                  <a:schemeClr val="tx1"/>
                </a:solidFill>
              </a:rPr>
              <a:t>不承認通知書の郵送</a:t>
            </a:r>
          </a:p>
        </p:txBody>
      </p:sp>
      <p:sp>
        <p:nvSpPr>
          <p:cNvPr id="205" name="角丸四角形 204"/>
          <p:cNvSpPr/>
          <p:nvPr/>
        </p:nvSpPr>
        <p:spPr>
          <a:xfrm>
            <a:off x="2938805" y="9266509"/>
            <a:ext cx="1581150" cy="277327"/>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rgbClr val="0070C0"/>
                </a:solidFill>
              </a:rPr>
              <a:t>⑩</a:t>
            </a:r>
            <a:r>
              <a:rPr lang="ja-JP" altLang="en-US" sz="1200" dirty="0"/>
              <a:t>受給者証の発送</a:t>
            </a:r>
          </a:p>
        </p:txBody>
      </p:sp>
      <p:cxnSp>
        <p:nvCxnSpPr>
          <p:cNvPr id="211" name="直線矢印コネクタ 210"/>
          <p:cNvCxnSpPr>
            <a:stCxn id="70" idx="1"/>
            <a:endCxn id="213" idx="3"/>
          </p:cNvCxnSpPr>
          <p:nvPr/>
        </p:nvCxnSpPr>
        <p:spPr>
          <a:xfrm flipH="1" flipV="1">
            <a:off x="3479710" y="2588302"/>
            <a:ext cx="370208" cy="316218"/>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13" name="角丸四角形 212"/>
          <p:cNvSpPr/>
          <p:nvPr/>
        </p:nvSpPr>
        <p:spPr>
          <a:xfrm>
            <a:off x="2072884" y="2260640"/>
            <a:ext cx="1406826" cy="655323"/>
          </a:xfrm>
          <a:prstGeom prst="roundRect">
            <a:avLst>
              <a:gd name="adj" fmla="val 11567"/>
            </a:avLst>
          </a:prstGeom>
          <a:solidFill>
            <a:schemeClr val="accent5">
              <a:lumMod val="40000"/>
              <a:lumOff val="60000"/>
            </a:schemeClr>
          </a:solidFill>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b="1" dirty="0">
                <a:solidFill>
                  <a:schemeClr val="tx1"/>
                </a:solidFill>
              </a:rPr>
              <a:t>（変更届・申請）</a:t>
            </a:r>
            <a:endParaRPr lang="en-US" altLang="ja-JP" sz="1200" b="1" dirty="0">
              <a:solidFill>
                <a:schemeClr val="tx1"/>
              </a:solidFill>
            </a:endParaRPr>
          </a:p>
          <a:p>
            <a:pPr algn="ctr"/>
            <a:r>
              <a:rPr lang="ja-JP" altLang="en-US" sz="1200" b="1" dirty="0">
                <a:solidFill>
                  <a:schemeClr val="tx1"/>
                </a:solidFill>
              </a:rPr>
              <a:t>受給者証交付、</a:t>
            </a:r>
            <a:endParaRPr lang="en-US" altLang="ja-JP" sz="1200" b="1" dirty="0">
              <a:solidFill>
                <a:schemeClr val="tx1"/>
              </a:solidFill>
            </a:endParaRPr>
          </a:p>
          <a:p>
            <a:pPr algn="ctr"/>
            <a:r>
              <a:rPr lang="ja-JP" altLang="en-US" sz="1200" b="1" dirty="0">
                <a:solidFill>
                  <a:schemeClr val="tx1"/>
                </a:solidFill>
              </a:rPr>
              <a:t>追加世帯員の入力</a:t>
            </a:r>
            <a:endParaRPr lang="en-US" altLang="ja-JP" sz="1200" b="1" dirty="0">
              <a:solidFill>
                <a:schemeClr val="tx1"/>
              </a:solidFill>
            </a:endParaRPr>
          </a:p>
        </p:txBody>
      </p:sp>
      <p:sp>
        <p:nvSpPr>
          <p:cNvPr id="265" name="角丸四角形 264"/>
          <p:cNvSpPr/>
          <p:nvPr/>
        </p:nvSpPr>
        <p:spPr>
          <a:xfrm>
            <a:off x="3849918" y="7546054"/>
            <a:ext cx="1576356" cy="439460"/>
          </a:xfrm>
          <a:prstGeom prst="roundRect">
            <a:avLst>
              <a:gd name="adj" fmla="val 15281"/>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t" anchorCtr="0" forceAA="0" compatLnSpc="1">
            <a:prstTxWarp prst="textNoShape">
              <a:avLst/>
            </a:prstTxWarp>
            <a:noAutofit/>
          </a:bodyPr>
          <a:lstStyle/>
          <a:p>
            <a:pPr algn="ctr"/>
            <a:r>
              <a:rPr lang="ja-JP" altLang="en-US" sz="1200" dirty="0">
                <a:solidFill>
                  <a:srgbClr val="0070C0"/>
                </a:solidFill>
              </a:rPr>
              <a:t>⑧</a:t>
            </a:r>
            <a:r>
              <a:rPr lang="ja-JP" altLang="en-US" sz="1200" dirty="0"/>
              <a:t>起案用一覧表等の作成</a:t>
            </a:r>
          </a:p>
        </p:txBody>
      </p:sp>
      <p:cxnSp>
        <p:nvCxnSpPr>
          <p:cNvPr id="90" name="カギ線コネクタ 89"/>
          <p:cNvCxnSpPr>
            <a:stCxn id="81" idx="3"/>
            <a:endCxn id="236" idx="2"/>
          </p:cNvCxnSpPr>
          <p:nvPr/>
        </p:nvCxnSpPr>
        <p:spPr>
          <a:xfrm flipV="1">
            <a:off x="1523252" y="4550682"/>
            <a:ext cx="1253045" cy="1188993"/>
          </a:xfrm>
          <a:prstGeom prst="bentConnector2">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169" name="カギ線コネクタ 168"/>
          <p:cNvCxnSpPr>
            <a:stCxn id="265" idx="2"/>
            <a:endCxn id="20" idx="3"/>
          </p:cNvCxnSpPr>
          <p:nvPr/>
        </p:nvCxnSpPr>
        <p:spPr>
          <a:xfrm rot="5400000">
            <a:off x="3785320" y="7518084"/>
            <a:ext cx="385346" cy="1320206"/>
          </a:xfrm>
          <a:prstGeom prst="bentConnector2">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89" name="直線矢印コネクタ 88"/>
          <p:cNvCxnSpPr>
            <a:stCxn id="27" idx="3"/>
            <a:endCxn id="91" idx="1"/>
          </p:cNvCxnSpPr>
          <p:nvPr/>
        </p:nvCxnSpPr>
        <p:spPr>
          <a:xfrm flipV="1">
            <a:off x="5401500" y="4404117"/>
            <a:ext cx="416226" cy="11453"/>
          </a:xfrm>
          <a:prstGeom prst="straightConnector1">
            <a:avLst/>
          </a:prstGeom>
          <a:ln>
            <a:headEnd type="arrow"/>
            <a:tailEnd type="arrow"/>
          </a:ln>
        </p:spPr>
        <p:style>
          <a:lnRef idx="1">
            <a:schemeClr val="accent6"/>
          </a:lnRef>
          <a:fillRef idx="0">
            <a:schemeClr val="accent6"/>
          </a:fillRef>
          <a:effectRef idx="0">
            <a:schemeClr val="accent6"/>
          </a:effectRef>
          <a:fontRef idx="minor">
            <a:schemeClr val="tx1"/>
          </a:fontRef>
        </p:style>
      </p:cxnSp>
      <p:sp>
        <p:nvSpPr>
          <p:cNvPr id="91" name="角丸四角形 90"/>
          <p:cNvSpPr/>
          <p:nvPr/>
        </p:nvSpPr>
        <p:spPr>
          <a:xfrm>
            <a:off x="5817726" y="4278117"/>
            <a:ext cx="1126136" cy="252000"/>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t>書類補正対応</a:t>
            </a:r>
          </a:p>
        </p:txBody>
      </p:sp>
      <p:cxnSp>
        <p:nvCxnSpPr>
          <p:cNvPr id="52" name="直線矢印コネクタ 51"/>
          <p:cNvCxnSpPr>
            <a:stCxn id="102" idx="2"/>
            <a:endCxn id="236" idx="0"/>
          </p:cNvCxnSpPr>
          <p:nvPr/>
        </p:nvCxnSpPr>
        <p:spPr>
          <a:xfrm flipH="1">
            <a:off x="2776297" y="3685769"/>
            <a:ext cx="983146" cy="599329"/>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50" name="角丸四角形 49"/>
          <p:cNvSpPr/>
          <p:nvPr/>
        </p:nvSpPr>
        <p:spPr>
          <a:xfrm>
            <a:off x="4060181" y="5185996"/>
            <a:ext cx="1137062" cy="268265"/>
          </a:xfrm>
          <a:prstGeom prst="roundRect">
            <a:avLst>
              <a:gd name="adj" fmla="val 15281"/>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t" anchorCtr="0" forceAA="0" compatLnSpc="1">
            <a:prstTxWarp prst="textNoShape">
              <a:avLst/>
            </a:prstTxWarp>
            <a:noAutofit/>
          </a:bodyPr>
          <a:lstStyle/>
          <a:p>
            <a:pPr algn="ctr"/>
            <a:r>
              <a:rPr lang="ja-JP" altLang="en-US" sz="1200" dirty="0">
                <a:solidFill>
                  <a:srgbClr val="0070C0"/>
                </a:solidFill>
              </a:rPr>
              <a:t>⑦</a:t>
            </a:r>
            <a:r>
              <a:rPr lang="ja-JP" altLang="en-US" sz="1200" dirty="0"/>
              <a:t>システム入力</a:t>
            </a:r>
          </a:p>
        </p:txBody>
      </p:sp>
      <p:cxnSp>
        <p:nvCxnSpPr>
          <p:cNvPr id="57" name="直線矢印コネクタ 56"/>
          <p:cNvCxnSpPr>
            <a:stCxn id="27" idx="2"/>
            <a:endCxn id="50" idx="0"/>
          </p:cNvCxnSpPr>
          <p:nvPr/>
        </p:nvCxnSpPr>
        <p:spPr>
          <a:xfrm>
            <a:off x="4628712" y="4553023"/>
            <a:ext cx="0" cy="632973"/>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87" name="角丸四角形 86"/>
          <p:cNvSpPr/>
          <p:nvPr/>
        </p:nvSpPr>
        <p:spPr>
          <a:xfrm>
            <a:off x="4044768" y="9753024"/>
            <a:ext cx="1167889" cy="518716"/>
          </a:xfrm>
          <a:prstGeom prst="roundRect">
            <a:avLst>
              <a:gd name="adj" fmla="val 14099"/>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rgbClr val="0070C0"/>
                </a:solidFill>
              </a:rPr>
              <a:t>⑪</a:t>
            </a:r>
            <a:r>
              <a:rPr lang="ja-JP" altLang="en-US" sz="1200" dirty="0">
                <a:solidFill>
                  <a:schemeClr val="tx1"/>
                </a:solidFill>
              </a:rPr>
              <a:t>申請書類等</a:t>
            </a:r>
            <a:endParaRPr lang="en-US" altLang="ja-JP" sz="1200" dirty="0">
              <a:solidFill>
                <a:schemeClr val="tx1"/>
              </a:solidFill>
            </a:endParaRPr>
          </a:p>
          <a:p>
            <a:pPr algn="ctr"/>
            <a:r>
              <a:rPr lang="ja-JP" altLang="en-US" sz="1200" dirty="0">
                <a:solidFill>
                  <a:schemeClr val="tx1"/>
                </a:solidFill>
              </a:rPr>
              <a:t>の引継ぎ</a:t>
            </a:r>
          </a:p>
        </p:txBody>
      </p:sp>
      <p:cxnSp>
        <p:nvCxnSpPr>
          <p:cNvPr id="94" name="直線矢印コネクタ 93"/>
          <p:cNvCxnSpPr>
            <a:stCxn id="42" idx="2"/>
            <a:endCxn id="87" idx="0"/>
          </p:cNvCxnSpPr>
          <p:nvPr/>
        </p:nvCxnSpPr>
        <p:spPr>
          <a:xfrm>
            <a:off x="4628713" y="8922182"/>
            <a:ext cx="0" cy="830842"/>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4" name="角丸四角形 26">
            <a:extLst>
              <a:ext uri="{FF2B5EF4-FFF2-40B4-BE49-F238E27FC236}">
                <a16:creationId xmlns:a16="http://schemas.microsoft.com/office/drawing/2014/main" id="{49430991-3DEF-C639-4E9E-3B6DDCB7C153}"/>
              </a:ext>
            </a:extLst>
          </p:cNvPr>
          <p:cNvSpPr/>
          <p:nvPr/>
        </p:nvSpPr>
        <p:spPr>
          <a:xfrm>
            <a:off x="3880965" y="3880250"/>
            <a:ext cx="1480773" cy="274906"/>
          </a:xfrm>
          <a:prstGeom prst="roundRect">
            <a:avLst>
              <a:gd name="adj" fmla="val 2542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t" anchorCtr="0" forceAA="0" compatLnSpc="1">
            <a:prstTxWarp prst="textNoShape">
              <a:avLst/>
            </a:prstTxWarp>
            <a:noAutofit/>
          </a:bodyPr>
          <a:lstStyle/>
          <a:p>
            <a:pPr algn="ctr"/>
            <a:r>
              <a:rPr lang="ja-JP" altLang="en-US" sz="1200" dirty="0">
                <a:solidFill>
                  <a:srgbClr val="0070C0"/>
                </a:solidFill>
              </a:rPr>
              <a:t>⑤</a:t>
            </a:r>
            <a:r>
              <a:rPr lang="ja-JP" altLang="en-US" sz="1200" dirty="0">
                <a:solidFill>
                  <a:srgbClr val="FF0000"/>
                </a:solidFill>
              </a:rPr>
              <a:t>医療機関問合せ</a:t>
            </a:r>
          </a:p>
        </p:txBody>
      </p:sp>
      <p:cxnSp>
        <p:nvCxnSpPr>
          <p:cNvPr id="12" name="直線矢印コネクタ 11">
            <a:extLst>
              <a:ext uri="{FF2B5EF4-FFF2-40B4-BE49-F238E27FC236}">
                <a16:creationId xmlns:a16="http://schemas.microsoft.com/office/drawing/2014/main" id="{C03A2EA8-871C-3E85-E3A8-BE460AE5BD2E}"/>
              </a:ext>
            </a:extLst>
          </p:cNvPr>
          <p:cNvCxnSpPr>
            <a:cxnSpLocks/>
          </p:cNvCxnSpPr>
          <p:nvPr/>
        </p:nvCxnSpPr>
        <p:spPr>
          <a:xfrm>
            <a:off x="4322324" y="3688063"/>
            <a:ext cx="0" cy="201985"/>
          </a:xfrm>
          <a:prstGeom prst="straightConnector1">
            <a:avLst/>
          </a:prstGeom>
          <a:ln>
            <a:solidFill>
              <a:schemeClr val="accent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56BD9D5D-935B-E270-F0D5-2757BA13043C}"/>
              </a:ext>
            </a:extLst>
          </p:cNvPr>
          <p:cNvCxnSpPr>
            <a:cxnSpLocks/>
          </p:cNvCxnSpPr>
          <p:nvPr/>
        </p:nvCxnSpPr>
        <p:spPr>
          <a:xfrm>
            <a:off x="5392013" y="4017702"/>
            <a:ext cx="313507" cy="0"/>
          </a:xfrm>
          <a:prstGeom prst="straightConnector1">
            <a:avLst/>
          </a:prstGeom>
          <a:ln>
            <a:solidFill>
              <a:schemeClr val="accent6"/>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角丸四角形 45">
            <a:extLst>
              <a:ext uri="{FF2B5EF4-FFF2-40B4-BE49-F238E27FC236}">
                <a16:creationId xmlns:a16="http://schemas.microsoft.com/office/drawing/2014/main" id="{8EC6D19F-F81A-CA65-2413-B1ECED2A2B5C}"/>
              </a:ext>
            </a:extLst>
          </p:cNvPr>
          <p:cNvSpPr/>
          <p:nvPr/>
        </p:nvSpPr>
        <p:spPr>
          <a:xfrm>
            <a:off x="5735186" y="3890048"/>
            <a:ext cx="1126136" cy="255309"/>
          </a:xfrm>
          <a:prstGeom prst="roundRect">
            <a:avLst>
              <a:gd name="adj" fmla="val 30953"/>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45106" tIns="22553" rIns="45106" bIns="22553" numCol="1" spcCol="0" rtlCol="0" fromWordArt="0" anchor="ctr" anchorCtr="0" forceAA="0" compatLnSpc="1">
            <a:prstTxWarp prst="textNoShape">
              <a:avLst/>
            </a:prstTxWarp>
            <a:noAutofit/>
          </a:bodyPr>
          <a:lstStyle/>
          <a:p>
            <a:pPr algn="ctr"/>
            <a:r>
              <a:rPr lang="ja-JP" altLang="en-US" sz="1200" dirty="0">
                <a:solidFill>
                  <a:srgbClr val="FF0000"/>
                </a:solidFill>
              </a:rPr>
              <a:t>書類補正対応</a:t>
            </a:r>
          </a:p>
        </p:txBody>
      </p:sp>
    </p:spTree>
    <p:extLst>
      <p:ext uri="{BB962C8B-B14F-4D97-AF65-F5344CB8AC3E}">
        <p14:creationId xmlns:p14="http://schemas.microsoft.com/office/powerpoint/2010/main" val="23262338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6453</TotalTime>
  <Words>134</Words>
  <Application>Microsoft Office PowerPoint</Application>
  <PresentationFormat>ユーザー設定</PresentationFormat>
  <Paragraphs>33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松本 誠一</dc:creator>
  <cp:lastModifiedBy>岡 梓</cp:lastModifiedBy>
  <cp:revision>138</cp:revision>
  <cp:lastPrinted>2024-12-17T02:35:40Z</cp:lastPrinted>
  <dcterms:created xsi:type="dcterms:W3CDTF">2019-10-05T09:45:42Z</dcterms:created>
  <dcterms:modified xsi:type="dcterms:W3CDTF">2026-01-26T04:09:25Z</dcterms:modified>
</cp:coreProperties>
</file>