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4"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FF00"/>
    <a:srgbClr val="808000"/>
    <a:srgbClr val="FF5050"/>
    <a:srgbClr val="99FF66"/>
    <a:srgbClr val="CC66FF"/>
    <a:srgbClr val="66FF99"/>
    <a:srgbClr val="CCFFCC"/>
    <a:srgbClr val="006600"/>
    <a:srgbClr val="EB6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4" autoAdjust="0"/>
    <p:restoredTop sz="94660"/>
  </p:normalViewPr>
  <p:slideViewPr>
    <p:cSldViewPr>
      <p:cViewPr varScale="1">
        <p:scale>
          <a:sx n="69" d="100"/>
          <a:sy n="69" d="100"/>
        </p:scale>
        <p:origin x="2778"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990" cy="496427"/>
          </a:xfrm>
          <a:prstGeom prst="rect">
            <a:avLst/>
          </a:prstGeom>
        </p:spPr>
        <p:txBody>
          <a:bodyPr vert="horz" lIns="88325" tIns="44162" rIns="88325" bIns="44162"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691" y="3"/>
            <a:ext cx="2949990" cy="496427"/>
          </a:xfrm>
          <a:prstGeom prst="rect">
            <a:avLst/>
          </a:prstGeom>
        </p:spPr>
        <p:txBody>
          <a:bodyPr vert="horz" lIns="88325" tIns="44162" rIns="88325" bIns="44162" rtlCol="0"/>
          <a:lstStyle>
            <a:lvl1pPr algn="r">
              <a:defRPr sz="1200"/>
            </a:lvl1pPr>
          </a:lstStyle>
          <a:p>
            <a:fld id="{C92AB594-5F80-4906-9129-B379E4A4D63C}" type="datetimeFigureOut">
              <a:rPr kumimoji="1" lang="ja-JP" altLang="en-US" smtClean="0"/>
              <a:t>2023/6/19</a:t>
            </a:fld>
            <a:endParaRPr kumimoji="1" lang="ja-JP" altLang="en-US" dirty="0"/>
          </a:p>
        </p:txBody>
      </p:sp>
      <p:sp>
        <p:nvSpPr>
          <p:cNvPr id="4" name="フッター プレースホルダー 3"/>
          <p:cNvSpPr>
            <a:spLocks noGrp="1"/>
          </p:cNvSpPr>
          <p:nvPr>
            <p:ph type="ftr" sz="quarter" idx="2"/>
          </p:nvPr>
        </p:nvSpPr>
        <p:spPr>
          <a:xfrm>
            <a:off x="0" y="9441371"/>
            <a:ext cx="2949990" cy="496427"/>
          </a:xfrm>
          <a:prstGeom prst="rect">
            <a:avLst/>
          </a:prstGeom>
        </p:spPr>
        <p:txBody>
          <a:bodyPr vert="horz" lIns="88325" tIns="44162" rIns="88325" bIns="4416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691" y="9441371"/>
            <a:ext cx="2949990" cy="496427"/>
          </a:xfrm>
          <a:prstGeom prst="rect">
            <a:avLst/>
          </a:prstGeom>
        </p:spPr>
        <p:txBody>
          <a:bodyPr vert="horz" lIns="88325" tIns="44162" rIns="88325" bIns="44162" rtlCol="0" anchor="b"/>
          <a:lstStyle>
            <a:lvl1pPr algn="r">
              <a:defRPr sz="1200"/>
            </a:lvl1pPr>
          </a:lstStyle>
          <a:p>
            <a:fld id="{26741F8F-D780-417C-945C-827520ACE0F3}" type="slidenum">
              <a:rPr kumimoji="1" lang="ja-JP" altLang="en-US" smtClean="0"/>
              <a:t>‹#›</a:t>
            </a:fld>
            <a:endParaRPr kumimoji="1" lang="ja-JP" altLang="en-US" dirty="0"/>
          </a:p>
        </p:txBody>
      </p:sp>
    </p:spTree>
    <p:extLst>
      <p:ext uri="{BB962C8B-B14F-4D97-AF65-F5344CB8AC3E}">
        <p14:creationId xmlns:p14="http://schemas.microsoft.com/office/powerpoint/2010/main" val="17882939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990" cy="496427"/>
          </a:xfrm>
          <a:prstGeom prst="rect">
            <a:avLst/>
          </a:prstGeom>
        </p:spPr>
        <p:txBody>
          <a:bodyPr vert="horz" lIns="88325" tIns="44162" rIns="88325" bIns="4416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691" y="3"/>
            <a:ext cx="2949990" cy="496427"/>
          </a:xfrm>
          <a:prstGeom prst="rect">
            <a:avLst/>
          </a:prstGeom>
        </p:spPr>
        <p:txBody>
          <a:bodyPr vert="horz" lIns="88325" tIns="44162" rIns="88325" bIns="44162" rtlCol="0"/>
          <a:lstStyle>
            <a:lvl1pPr algn="r">
              <a:defRPr sz="1200"/>
            </a:lvl1pPr>
          </a:lstStyle>
          <a:p>
            <a:fld id="{C3A9D36E-F7F2-45F6-821E-A251C9E9888A}" type="datetimeFigureOut">
              <a:rPr kumimoji="1" lang="ja-JP" altLang="en-US" smtClean="0"/>
              <a:t>2023/6/19</a:t>
            </a:fld>
            <a:endParaRPr kumimoji="1" lang="ja-JP" altLang="en-US" dirty="0"/>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88325" tIns="44162" rIns="88325" bIns="44162" rtlCol="0" anchor="ctr"/>
          <a:lstStyle/>
          <a:p>
            <a:endParaRPr lang="ja-JP" altLang="en-US" dirty="0"/>
          </a:p>
        </p:txBody>
      </p:sp>
      <p:sp>
        <p:nvSpPr>
          <p:cNvPr id="5" name="ノート プレースホルダー 4"/>
          <p:cNvSpPr>
            <a:spLocks noGrp="1"/>
          </p:cNvSpPr>
          <p:nvPr>
            <p:ph type="body" sz="quarter" idx="3"/>
          </p:nvPr>
        </p:nvSpPr>
        <p:spPr>
          <a:xfrm>
            <a:off x="680418" y="4720685"/>
            <a:ext cx="5446369" cy="4472471"/>
          </a:xfrm>
          <a:prstGeom prst="rect">
            <a:avLst/>
          </a:prstGeom>
        </p:spPr>
        <p:txBody>
          <a:bodyPr vert="horz" lIns="88325" tIns="44162" rIns="88325" bIns="441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371"/>
            <a:ext cx="2949990" cy="496427"/>
          </a:xfrm>
          <a:prstGeom prst="rect">
            <a:avLst/>
          </a:prstGeom>
        </p:spPr>
        <p:txBody>
          <a:bodyPr vert="horz" lIns="88325" tIns="44162" rIns="88325" bIns="4416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691" y="9441371"/>
            <a:ext cx="2949990" cy="496427"/>
          </a:xfrm>
          <a:prstGeom prst="rect">
            <a:avLst/>
          </a:prstGeom>
        </p:spPr>
        <p:txBody>
          <a:bodyPr vert="horz" lIns="88325" tIns="44162" rIns="88325" bIns="44162" rtlCol="0" anchor="b"/>
          <a:lstStyle>
            <a:lvl1pPr algn="r">
              <a:defRPr sz="1200"/>
            </a:lvl1pPr>
          </a:lstStyle>
          <a:p>
            <a:fld id="{9C6AEE99-0F32-45F2-B8CB-C37861D11D41}" type="slidenum">
              <a:rPr kumimoji="1" lang="ja-JP" altLang="en-US" smtClean="0"/>
              <a:t>‹#›</a:t>
            </a:fld>
            <a:endParaRPr kumimoji="1" lang="ja-JP" altLang="en-US" dirty="0"/>
          </a:p>
        </p:txBody>
      </p:sp>
    </p:spTree>
    <p:extLst>
      <p:ext uri="{BB962C8B-B14F-4D97-AF65-F5344CB8AC3E}">
        <p14:creationId xmlns:p14="http://schemas.microsoft.com/office/powerpoint/2010/main" val="337113069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DEF7F2-1D3A-4C70-88E7-D207CAD35F1F}" type="datetime1">
              <a:rPr kumimoji="1" lang="ja-JP" altLang="en-US" smtClean="0"/>
              <a:t>2023/6/19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237496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104A9D-8A3D-4FD8-9265-60617E419157}" type="datetime1">
              <a:rPr kumimoji="1" lang="ja-JP" altLang="en-US" smtClean="0"/>
              <a:t>2023/6/19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163710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C99C63-C665-4AC4-BDDD-5397F370F49C}" type="datetime1">
              <a:rPr kumimoji="1" lang="ja-JP" altLang="en-US" smtClean="0"/>
              <a:t>2023/6/19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240713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ACA70F-6B63-45D6-AE69-0C086CA9DE80}" type="datetime1">
              <a:rPr kumimoji="1" lang="ja-JP" altLang="en-US" smtClean="0"/>
              <a:t>2023/6/19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339942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C804D7-3B07-4755-B5BD-25AFA122C577}" type="datetime1">
              <a:rPr kumimoji="1" lang="ja-JP" altLang="en-US" smtClean="0"/>
              <a:t>2023/6/19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244675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2C9773-560A-4F34-868F-B34B85C799B3}" type="datetime1">
              <a:rPr kumimoji="1" lang="ja-JP" altLang="en-US" smtClean="0"/>
              <a:t>2023/6/19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1919159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7168E5-9553-4791-A724-BD6F244BED05}" type="datetime1">
              <a:rPr kumimoji="1" lang="ja-JP" altLang="en-US" smtClean="0"/>
              <a:t>2023/6/19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410493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AA94D14-5D12-4D2D-BD60-5059E01057DC}" type="datetime1">
              <a:rPr kumimoji="1" lang="ja-JP" altLang="en-US" smtClean="0"/>
              <a:t>2023/6/19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47739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764C56-9FFA-412C-B411-D580530765E6}" type="datetime1">
              <a:rPr kumimoji="1" lang="ja-JP" altLang="en-US" smtClean="0"/>
              <a:t>2023/6/19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233832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3469F8-E511-4BCD-A86E-440606F00430}" type="datetime1">
              <a:rPr kumimoji="1" lang="ja-JP" altLang="en-US" smtClean="0"/>
              <a:t>2023/6/19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328328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3B99A0-6C34-429F-B63D-7FD87815B0E7}" type="datetime1">
              <a:rPr kumimoji="1" lang="ja-JP" altLang="en-US" smtClean="0"/>
              <a:t>2023/6/19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158775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49E2BF4-6F2E-4438-8EDF-D4AD96321441}" type="datetime1">
              <a:rPr kumimoji="1" lang="ja-JP" altLang="en-US" smtClean="0"/>
              <a:t>2023/6/19</a:t>
            </a:fld>
            <a:endParaRPr kumimoji="1" lang="ja-JP" altLang="en-US" dirty="0"/>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ABEDE5B-6FCE-4CF9-BD81-282CA844AB39}" type="slidenum">
              <a:rPr kumimoji="1" lang="ja-JP" altLang="en-US" smtClean="0"/>
              <a:t>‹#›</a:t>
            </a:fld>
            <a:endParaRPr kumimoji="1" lang="ja-JP" altLang="en-US" dirty="0"/>
          </a:p>
        </p:txBody>
      </p:sp>
    </p:spTree>
    <p:extLst>
      <p:ext uri="{BB962C8B-B14F-4D97-AF65-F5344CB8AC3E}">
        <p14:creationId xmlns:p14="http://schemas.microsoft.com/office/powerpoint/2010/main" val="8955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492" y="-5406"/>
            <a:ext cx="6891480" cy="504055"/>
          </a:xfrm>
          <a:solidFill>
            <a:srgbClr val="0070C0"/>
          </a:solidFill>
        </p:spPr>
        <p:txBody>
          <a:bodyPr>
            <a:normAutofit/>
          </a:bodyPr>
          <a:lstStyle/>
          <a:p>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2023(R5)</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暮らしを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守る仕組み</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小さな拠点</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づくり促進事業費補助金</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5"/>
          <p:cNvSpPr txBox="1">
            <a:spLocks noChangeArrowheads="1"/>
          </p:cNvSpPr>
          <p:nvPr/>
        </p:nvSpPr>
        <p:spPr bwMode="auto">
          <a:xfrm>
            <a:off x="98634" y="581947"/>
            <a:ext cx="6697663" cy="64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latin typeface="Meiryo UI" pitchFamily="50" charset="-128"/>
                <a:ea typeface="Meiryo UI" pitchFamily="50" charset="-128"/>
                <a:cs typeface="Meiryo UI" pitchFamily="50" charset="-128"/>
              </a:rPr>
              <a:t>　都市部に比べ急速に人口減少や高齢化が進んでいる中山間地域において、人口減少下でも住み慣れた地域で安心して暮らし続けることのできるよう、集落を越えた地域に</a:t>
            </a:r>
            <a:r>
              <a:rPr lang="ja-JP" altLang="en-US" sz="1200" dirty="0" smtClean="0">
                <a:latin typeface="Meiryo UI" pitchFamily="50" charset="-128"/>
                <a:ea typeface="Meiryo UI" pitchFamily="50" charset="-128"/>
                <a:cs typeface="Meiryo UI" pitchFamily="50" charset="-128"/>
              </a:rPr>
              <a:t>おいて、住民</a:t>
            </a:r>
            <a:r>
              <a:rPr lang="ja-JP" altLang="en-US" sz="1200" dirty="0">
                <a:latin typeface="Meiryo UI" pitchFamily="50" charset="-128"/>
                <a:ea typeface="Meiryo UI" pitchFamily="50" charset="-128"/>
                <a:cs typeface="Meiryo UI" pitchFamily="50" charset="-128"/>
              </a:rPr>
              <a:t>主体による地域のくらしを守るための仕組みづくりの取組</a:t>
            </a:r>
            <a:r>
              <a:rPr lang="ja-JP" altLang="en-US" sz="1200" dirty="0" smtClean="0">
                <a:latin typeface="Meiryo UI" pitchFamily="50" charset="-128"/>
                <a:ea typeface="Meiryo UI" pitchFamily="50" charset="-128"/>
                <a:cs typeface="Meiryo UI" pitchFamily="50" charset="-128"/>
              </a:rPr>
              <a:t>を支援します。</a:t>
            </a:r>
            <a:endParaRPr lang="ja-JP" altLang="en-US" sz="1200" dirty="0">
              <a:latin typeface="Meiryo UI" pitchFamily="50" charset="-128"/>
              <a:ea typeface="Meiryo UI" pitchFamily="50" charset="-128"/>
              <a:cs typeface="Meiryo UI" pitchFamily="50" charset="-128"/>
            </a:endParaRPr>
          </a:p>
        </p:txBody>
      </p:sp>
      <p:sp>
        <p:nvSpPr>
          <p:cNvPr id="11" name="角丸四角形 10"/>
          <p:cNvSpPr/>
          <p:nvPr/>
        </p:nvSpPr>
        <p:spPr>
          <a:xfrm>
            <a:off x="302964" y="6444208"/>
            <a:ext cx="6396178" cy="2592288"/>
          </a:xfrm>
          <a:prstGeom prst="roundRect">
            <a:avLst>
              <a:gd name="adj" fmla="val 9413"/>
            </a:avLst>
          </a:prstGeom>
          <a:ln cmpd="dbl"/>
        </p:spPr>
        <p:style>
          <a:lnRef idx="2">
            <a:schemeClr val="accent6"/>
          </a:lnRef>
          <a:fillRef idx="1">
            <a:schemeClr val="lt1"/>
          </a:fillRef>
          <a:effectRef idx="0">
            <a:schemeClr val="accent6"/>
          </a:effectRef>
          <a:fontRef idx="minor">
            <a:schemeClr val="dk1"/>
          </a:fontRef>
        </p:style>
        <p:txBody>
          <a:bodyPr lIns="91434" tIns="45718" rIns="91434" bIns="45718" anchor="ctr"/>
          <a:lstStyle/>
          <a:p>
            <a:pPr>
              <a:lnSpc>
                <a:spcPts val="1400"/>
              </a:lnSpc>
              <a:defRPr/>
            </a:pPr>
            <a:r>
              <a:rPr lang="en-US" altLang="ja-JP" sz="1100" b="1" dirty="0" smtClean="0">
                <a:latin typeface="Meiryo UI" pitchFamily="50" charset="-128"/>
                <a:ea typeface="Meiryo UI" pitchFamily="50" charset="-128"/>
                <a:cs typeface="Meiryo UI" pitchFamily="50" charset="-128"/>
              </a:rPr>
              <a:t>【</a:t>
            </a:r>
            <a:r>
              <a:rPr lang="ja-JP" altLang="en-US" sz="1100" b="1" dirty="0" smtClean="0">
                <a:latin typeface="Meiryo UI" pitchFamily="50" charset="-128"/>
                <a:ea typeface="Meiryo UI" pitchFamily="50" charset="-128"/>
                <a:cs typeface="Meiryo UI" pitchFamily="50" charset="-128"/>
              </a:rPr>
              <a:t>暮らしを守る仕組み（小さな拠点）</a:t>
            </a:r>
            <a:r>
              <a:rPr lang="ja-JP" altLang="en-US" sz="1100" b="1" dirty="0" err="1" smtClean="0">
                <a:latin typeface="Meiryo UI" pitchFamily="50" charset="-128"/>
                <a:ea typeface="Meiryo UI" pitchFamily="50" charset="-128"/>
                <a:cs typeface="Meiryo UI" pitchFamily="50" charset="-128"/>
              </a:rPr>
              <a:t>づ</a:t>
            </a:r>
            <a:r>
              <a:rPr lang="ja-JP" altLang="en-US" sz="1100" b="1" dirty="0" smtClean="0">
                <a:latin typeface="Meiryo UI" pitchFamily="50" charset="-128"/>
                <a:ea typeface="Meiryo UI" pitchFamily="50" charset="-128"/>
                <a:cs typeface="Meiryo UI" pitchFamily="50" charset="-128"/>
              </a:rPr>
              <a:t>く</a:t>
            </a:r>
            <a:r>
              <a:rPr lang="ja-JP" altLang="en-US" sz="1100" b="1" dirty="0">
                <a:latin typeface="Meiryo UI" pitchFamily="50" charset="-128"/>
                <a:ea typeface="Meiryo UI" pitchFamily="50" charset="-128"/>
                <a:cs typeface="Meiryo UI" pitchFamily="50" charset="-128"/>
              </a:rPr>
              <a:t>り</a:t>
            </a:r>
            <a:r>
              <a:rPr lang="en-US" altLang="ja-JP" sz="1100" b="1" dirty="0" smtClean="0">
                <a:latin typeface="Meiryo UI" pitchFamily="50" charset="-128"/>
                <a:ea typeface="Meiryo UI" pitchFamily="50" charset="-128"/>
                <a:cs typeface="Meiryo UI" pitchFamily="50" charset="-128"/>
              </a:rPr>
              <a:t>】</a:t>
            </a:r>
            <a:endParaRPr lang="en-US" altLang="ja-JP" sz="1100" b="1" dirty="0">
              <a:latin typeface="Meiryo UI" pitchFamily="50" charset="-128"/>
              <a:ea typeface="Meiryo UI" pitchFamily="50" charset="-128"/>
              <a:cs typeface="Meiryo UI" pitchFamily="50" charset="-128"/>
            </a:endParaRPr>
          </a:p>
          <a:p>
            <a:pPr>
              <a:lnSpc>
                <a:spcPts val="1400"/>
              </a:lnSpc>
              <a:spcBef>
                <a:spcPts val="600"/>
              </a:spcBef>
              <a:defRPr/>
            </a:pPr>
            <a:r>
              <a:rPr lang="ja-JP" altLang="en-US" sz="1100" b="1" dirty="0">
                <a:latin typeface="Meiryo UI" pitchFamily="50" charset="-128"/>
                <a:ea typeface="Meiryo UI" pitchFamily="50" charset="-128"/>
                <a:cs typeface="Meiryo UI" pitchFamily="50" charset="-128"/>
              </a:rPr>
              <a:t>　住み慣れた地域に安心して暮らし続けることができるよう、小学校区</a:t>
            </a:r>
            <a:r>
              <a:rPr lang="ja-JP" altLang="en-US" sz="1100" b="1" dirty="0" smtClean="0">
                <a:latin typeface="Meiryo UI" pitchFamily="50" charset="-128"/>
                <a:ea typeface="Meiryo UI" pitchFamily="50" charset="-128"/>
                <a:cs typeface="Meiryo UI" pitchFamily="50" charset="-128"/>
              </a:rPr>
              <a:t>など複数</a:t>
            </a:r>
            <a:r>
              <a:rPr lang="ja-JP" altLang="en-US" sz="1100" b="1" dirty="0">
                <a:latin typeface="Meiryo UI" pitchFamily="50" charset="-128"/>
                <a:ea typeface="Meiryo UI" pitchFamily="50" charset="-128"/>
                <a:cs typeface="Meiryo UI" pitchFamily="50" charset="-128"/>
              </a:rPr>
              <a:t>の集落で構成される基礎的な生活圏において</a:t>
            </a:r>
            <a:r>
              <a:rPr lang="ja-JP" altLang="en-US" sz="1100" b="1" dirty="0" smtClean="0">
                <a:latin typeface="Meiryo UI" pitchFamily="50" charset="-128"/>
                <a:ea typeface="Meiryo UI" pitchFamily="50" charset="-128"/>
                <a:cs typeface="Meiryo UI" pitchFamily="50" charset="-128"/>
              </a:rPr>
              <a:t>、多様</a:t>
            </a:r>
            <a:r>
              <a:rPr lang="ja-JP" altLang="en-US" sz="1100" b="1" dirty="0">
                <a:latin typeface="Meiryo UI" pitchFamily="50" charset="-128"/>
                <a:ea typeface="Meiryo UI" pitchFamily="50" charset="-128"/>
                <a:cs typeface="Meiryo UI" pitchFamily="50" charset="-128"/>
              </a:rPr>
              <a:t>な主体と連携</a:t>
            </a:r>
            <a:r>
              <a:rPr lang="ja-JP" altLang="en-US" sz="1100" b="1" dirty="0" smtClean="0">
                <a:latin typeface="Meiryo UI" pitchFamily="50" charset="-128"/>
                <a:ea typeface="Meiryo UI" pitchFamily="50" charset="-128"/>
                <a:cs typeface="Meiryo UI" pitchFamily="50" charset="-128"/>
              </a:rPr>
              <a:t>して、住民</a:t>
            </a:r>
            <a:r>
              <a:rPr lang="ja-JP" altLang="en-US" sz="1100" b="1" dirty="0">
                <a:latin typeface="Meiryo UI" pitchFamily="50" charset="-128"/>
                <a:ea typeface="Meiryo UI" pitchFamily="50" charset="-128"/>
                <a:cs typeface="Meiryo UI" pitchFamily="50" charset="-128"/>
              </a:rPr>
              <a:t>同士の話し合いを</a:t>
            </a:r>
            <a:r>
              <a:rPr lang="ja-JP" altLang="en-US" sz="1100" b="1" dirty="0" smtClean="0">
                <a:latin typeface="Meiryo UI" pitchFamily="50" charset="-128"/>
                <a:ea typeface="Meiryo UI" pitchFamily="50" charset="-128"/>
                <a:cs typeface="Meiryo UI" pitchFamily="50" charset="-128"/>
              </a:rPr>
              <a:t>通じた地域</a:t>
            </a:r>
            <a:r>
              <a:rPr lang="ja-JP" altLang="en-US" sz="1100" b="1" dirty="0">
                <a:latin typeface="Meiryo UI" pitchFamily="50" charset="-128"/>
                <a:ea typeface="Meiryo UI" pitchFamily="50" charset="-128"/>
                <a:cs typeface="Meiryo UI" pitchFamily="50" charset="-128"/>
              </a:rPr>
              <a:t>住民の自主的・主体的</a:t>
            </a:r>
            <a:r>
              <a:rPr lang="ja-JP" altLang="en-US" sz="1100" b="1" dirty="0" smtClean="0">
                <a:latin typeface="Meiryo UI" pitchFamily="50" charset="-128"/>
                <a:ea typeface="Meiryo UI" pitchFamily="50" charset="-128"/>
                <a:cs typeface="Meiryo UI" pitchFamily="50" charset="-128"/>
              </a:rPr>
              <a:t>な活動により</a:t>
            </a:r>
            <a:r>
              <a:rPr lang="ja-JP" altLang="en-US" sz="1100" b="1" dirty="0">
                <a:latin typeface="Meiryo UI" pitchFamily="50" charset="-128"/>
                <a:ea typeface="Meiryo UI" pitchFamily="50" charset="-128"/>
                <a:cs typeface="Meiryo UI" pitchFamily="50" charset="-128"/>
              </a:rPr>
              <a:t>、地域での生活を支えるため</a:t>
            </a:r>
            <a:r>
              <a:rPr lang="ja-JP" altLang="en-US" sz="1100" b="1" dirty="0" smtClean="0">
                <a:latin typeface="Meiryo UI" pitchFamily="50" charset="-128"/>
                <a:ea typeface="Meiryo UI" pitchFamily="50" charset="-128"/>
                <a:cs typeface="Meiryo UI" pitchFamily="50" charset="-128"/>
              </a:rPr>
              <a:t>の取組を</a:t>
            </a:r>
            <a:r>
              <a:rPr lang="ja-JP" altLang="en-US" sz="1100" b="1" dirty="0">
                <a:latin typeface="Meiryo UI" pitchFamily="50" charset="-128"/>
                <a:ea typeface="Meiryo UI" pitchFamily="50" charset="-128"/>
                <a:cs typeface="Meiryo UI" pitchFamily="50" charset="-128"/>
              </a:rPr>
              <a:t>進める</a:t>
            </a:r>
            <a:r>
              <a:rPr lang="ja-JP" altLang="en-US" sz="1100" b="1" dirty="0" smtClean="0">
                <a:latin typeface="Meiryo UI" pitchFamily="50" charset="-128"/>
                <a:ea typeface="Meiryo UI" pitchFamily="50" charset="-128"/>
                <a:cs typeface="Meiryo UI" pitchFamily="50" charset="-128"/>
              </a:rPr>
              <a:t>ものです</a:t>
            </a:r>
            <a:endParaRPr lang="en-US" altLang="ja-JP" sz="1100" b="1" dirty="0" smtClean="0">
              <a:latin typeface="Meiryo UI" pitchFamily="50" charset="-128"/>
              <a:ea typeface="Meiryo UI" pitchFamily="50" charset="-128"/>
              <a:cs typeface="Meiryo UI" pitchFamily="50" charset="-128"/>
            </a:endParaRPr>
          </a:p>
          <a:p>
            <a:pPr>
              <a:lnSpc>
                <a:spcPts val="1400"/>
              </a:lnSpc>
              <a:spcBef>
                <a:spcPts val="600"/>
              </a:spcBef>
              <a:defRPr/>
            </a:pPr>
            <a:r>
              <a:rPr lang="ja-JP" altLang="en-US" sz="1100" b="1" dirty="0" smtClean="0">
                <a:latin typeface="Meiryo UI" pitchFamily="50" charset="-128"/>
                <a:ea typeface="Meiryo UI" pitchFamily="50" charset="-128"/>
                <a:cs typeface="Meiryo UI" pitchFamily="50" charset="-128"/>
              </a:rPr>
              <a:t>＜取組事例＞</a:t>
            </a:r>
            <a:endParaRPr lang="en-US" altLang="ja-JP" sz="1100" b="1" dirty="0">
              <a:latin typeface="Meiryo UI" pitchFamily="50" charset="-128"/>
              <a:ea typeface="Meiryo UI" pitchFamily="50" charset="-128"/>
              <a:cs typeface="Meiryo UI" pitchFamily="50" charset="-128"/>
            </a:endParaRPr>
          </a:p>
          <a:p>
            <a:pPr>
              <a:lnSpc>
                <a:spcPts val="1400"/>
              </a:lnSpc>
              <a:defRPr/>
            </a:pP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1</a:t>
            </a:r>
            <a:r>
              <a:rPr lang="ja-JP" altLang="en-US" sz="1100" b="1" dirty="0">
                <a:latin typeface="Meiryo UI" pitchFamily="50" charset="-128"/>
                <a:ea typeface="Meiryo UI" pitchFamily="50" charset="-128"/>
                <a:cs typeface="Meiryo UI" pitchFamily="50" charset="-128"/>
              </a:rPr>
              <a:t>）生活機能・サービス確保</a:t>
            </a:r>
          </a:p>
          <a:p>
            <a:pPr>
              <a:lnSpc>
                <a:spcPts val="1400"/>
              </a:lnSpc>
              <a:defRPr/>
            </a:pPr>
            <a:r>
              <a:rPr lang="ja-JP" altLang="en-US" sz="1100" b="1" dirty="0" smtClean="0">
                <a:latin typeface="Meiryo UI" pitchFamily="50" charset="-128"/>
                <a:ea typeface="Meiryo UI" pitchFamily="50" charset="-128"/>
                <a:cs typeface="Meiryo UI" pitchFamily="50" charset="-128"/>
              </a:rPr>
              <a:t>　　　　日常</a:t>
            </a:r>
            <a:r>
              <a:rPr lang="ja-JP" altLang="en-US" sz="1100" b="1" dirty="0">
                <a:latin typeface="Meiryo UI" pitchFamily="50" charset="-128"/>
                <a:ea typeface="Meiryo UI" pitchFamily="50" charset="-128"/>
                <a:cs typeface="Meiryo UI" pitchFamily="50" charset="-128"/>
              </a:rPr>
              <a:t>生活に必要な機能・サービス（移動、買い物、見守り、医療・福祉等）の確保を図る取組</a:t>
            </a:r>
          </a:p>
          <a:p>
            <a:pPr marL="540000">
              <a:lnSpc>
                <a:spcPts val="1400"/>
              </a:lnSpc>
              <a:defRPr/>
            </a:pPr>
            <a:r>
              <a:rPr lang="ja-JP" altLang="en-US" sz="1050" dirty="0">
                <a:latin typeface="Meiryo UI" pitchFamily="50" charset="-128"/>
                <a:ea typeface="Meiryo UI" pitchFamily="50" charset="-128"/>
                <a:cs typeface="Meiryo UI" pitchFamily="50" charset="-128"/>
              </a:rPr>
              <a:t>（活動具体例）住民共助による外出支援、配食、移動販売等の買い物支援、声かけ・見守り、</a:t>
            </a:r>
            <a:r>
              <a:rPr lang="ja-JP" altLang="en-US" sz="1050" dirty="0" smtClean="0">
                <a:latin typeface="Meiryo UI" pitchFamily="50" charset="-128"/>
                <a:ea typeface="Meiryo UI" pitchFamily="50" charset="-128"/>
                <a:cs typeface="Meiryo UI" pitchFamily="50" charset="-128"/>
              </a:rPr>
              <a:t>サロン </a:t>
            </a:r>
            <a:endParaRPr lang="en-US" altLang="ja-JP" sz="1050" dirty="0" smtClean="0">
              <a:latin typeface="Meiryo UI" pitchFamily="50" charset="-128"/>
              <a:ea typeface="Meiryo UI" pitchFamily="50" charset="-128"/>
              <a:cs typeface="Meiryo UI" pitchFamily="50" charset="-128"/>
            </a:endParaRPr>
          </a:p>
          <a:p>
            <a:pPr marL="540000">
              <a:lnSpc>
                <a:spcPts val="1400"/>
              </a:lnSpc>
              <a:defRPr/>
            </a:pPr>
            <a:r>
              <a:rPr lang="en-US" altLang="ja-JP" sz="1050" dirty="0">
                <a:latin typeface="Meiryo UI" pitchFamily="50" charset="-128"/>
                <a:ea typeface="Meiryo UI" pitchFamily="50" charset="-128"/>
                <a:cs typeface="Meiryo UI" pitchFamily="50" charset="-128"/>
              </a:rPr>
              <a:t> </a:t>
            </a: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等</a:t>
            </a:r>
            <a:r>
              <a:rPr lang="ja-JP" altLang="en-US" sz="1050" dirty="0">
                <a:latin typeface="Meiryo UI" pitchFamily="50" charset="-128"/>
                <a:ea typeface="Meiryo UI" pitchFamily="50" charset="-128"/>
                <a:cs typeface="Meiryo UI" pitchFamily="50" charset="-128"/>
              </a:rPr>
              <a:t>居場所づくり、健康増進対策、雪かき支援、家事支援ボランティア、福祉サービス　等</a:t>
            </a:r>
          </a:p>
          <a:p>
            <a:pPr>
              <a:lnSpc>
                <a:spcPts val="1400"/>
              </a:lnSpc>
              <a:defRPr/>
            </a:pPr>
            <a:r>
              <a:rPr lang="ja-JP" altLang="en-US" sz="1100" b="1" dirty="0">
                <a:latin typeface="Meiryo UI" pitchFamily="50" charset="-128"/>
                <a:ea typeface="Meiryo UI" pitchFamily="50" charset="-128"/>
                <a:cs typeface="Meiryo UI" pitchFamily="50" charset="-128"/>
              </a:rPr>
              <a:t>（</a:t>
            </a:r>
            <a:r>
              <a:rPr lang="en-US" altLang="ja-JP" sz="1100" b="1" dirty="0">
                <a:latin typeface="Meiryo UI" pitchFamily="50" charset="-128"/>
                <a:ea typeface="Meiryo UI" pitchFamily="50" charset="-128"/>
                <a:cs typeface="Meiryo UI" pitchFamily="50" charset="-128"/>
              </a:rPr>
              <a:t>2</a:t>
            </a:r>
            <a:r>
              <a:rPr lang="ja-JP" altLang="en-US" sz="1100" b="1" dirty="0">
                <a:latin typeface="Meiryo UI" pitchFamily="50" charset="-128"/>
                <a:ea typeface="Meiryo UI" pitchFamily="50" charset="-128"/>
                <a:cs typeface="Meiryo UI" pitchFamily="50" charset="-128"/>
              </a:rPr>
              <a:t>）産業振興・域外交流等</a:t>
            </a:r>
          </a:p>
          <a:p>
            <a:pPr>
              <a:lnSpc>
                <a:spcPts val="1400"/>
              </a:lnSpc>
              <a:defRPr/>
            </a:pPr>
            <a:r>
              <a:rPr lang="ja-JP" altLang="en-US" sz="1100" b="1" dirty="0" smtClean="0">
                <a:latin typeface="Meiryo UI" pitchFamily="50" charset="-128"/>
                <a:ea typeface="Meiryo UI" pitchFamily="50" charset="-128"/>
                <a:cs typeface="Meiryo UI" pitchFamily="50" charset="-128"/>
              </a:rPr>
              <a:t>　　　　雇用</a:t>
            </a:r>
            <a:r>
              <a:rPr lang="ja-JP" altLang="en-US" sz="1100" b="1" dirty="0">
                <a:latin typeface="Meiryo UI" pitchFamily="50" charset="-128"/>
                <a:ea typeface="Meiryo UI" pitchFamily="50" charset="-128"/>
                <a:cs typeface="Meiryo UI" pitchFamily="50" charset="-128"/>
              </a:rPr>
              <a:t>や生きがいを生み出し、地域内消費の維持・拡大を目指すとともに地域外からの収入の確保</a:t>
            </a:r>
            <a:r>
              <a:rPr lang="ja-JP" altLang="en-US" sz="1100" b="1" dirty="0" smtClean="0">
                <a:latin typeface="Meiryo UI" pitchFamily="50" charset="-128"/>
                <a:ea typeface="Meiryo UI" pitchFamily="50" charset="-128"/>
                <a:cs typeface="Meiryo UI" pitchFamily="50" charset="-128"/>
              </a:rPr>
              <a:t>を</a:t>
            </a:r>
            <a:endParaRPr lang="en-US" altLang="ja-JP" sz="1100" b="1" dirty="0" smtClean="0">
              <a:latin typeface="Meiryo UI" pitchFamily="50" charset="-128"/>
              <a:ea typeface="Meiryo UI" pitchFamily="50" charset="-128"/>
              <a:cs typeface="Meiryo UI" pitchFamily="50" charset="-128"/>
            </a:endParaRPr>
          </a:p>
          <a:p>
            <a:pPr>
              <a:lnSpc>
                <a:spcPts val="1400"/>
              </a:lnSpc>
              <a:defRPr/>
            </a:pPr>
            <a:r>
              <a:rPr lang="ja-JP" altLang="en-US" sz="1100" b="1" dirty="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　　図る取組</a:t>
            </a:r>
            <a:endParaRPr lang="ja-JP" altLang="en-US" sz="1100" b="1" dirty="0">
              <a:latin typeface="Meiryo UI" pitchFamily="50" charset="-128"/>
              <a:ea typeface="Meiryo UI" pitchFamily="50" charset="-128"/>
              <a:cs typeface="Meiryo UI" pitchFamily="50" charset="-128"/>
            </a:endParaRPr>
          </a:p>
          <a:p>
            <a:pPr marL="540000">
              <a:lnSpc>
                <a:spcPts val="1400"/>
              </a:lnSpc>
              <a:defRPr/>
            </a:pPr>
            <a:r>
              <a:rPr lang="ja-JP" altLang="en-US" sz="1050" dirty="0">
                <a:latin typeface="Meiryo UI" pitchFamily="50" charset="-128"/>
                <a:ea typeface="Meiryo UI" pitchFamily="50" charset="-128"/>
                <a:cs typeface="Meiryo UI" pitchFamily="50" charset="-128"/>
              </a:rPr>
              <a:t>（活動具体例）特産品の加工・販売、農家レストラン等の起業、都市住民との体験交流　</a:t>
            </a:r>
            <a:r>
              <a:rPr lang="ja-JP" altLang="en-US" sz="1050" dirty="0" smtClean="0">
                <a:latin typeface="Meiryo UI" pitchFamily="50" charset="-128"/>
                <a:ea typeface="Meiryo UI" pitchFamily="50" charset="-128"/>
                <a:cs typeface="Meiryo UI" pitchFamily="50" charset="-128"/>
              </a:rPr>
              <a:t>等</a:t>
            </a:r>
            <a:endParaRPr lang="ja-JP" altLang="en-US" sz="1050" dirty="0">
              <a:latin typeface="Meiryo UI" pitchFamily="50" charset="-128"/>
              <a:ea typeface="Meiryo UI" pitchFamily="50" charset="-128"/>
              <a:cs typeface="Meiryo UI" pitchFamily="50" charset="-128"/>
            </a:endParaRPr>
          </a:p>
        </p:txBody>
      </p:sp>
      <p:sp>
        <p:nvSpPr>
          <p:cNvPr id="20" name="角丸四角形 19"/>
          <p:cNvSpPr/>
          <p:nvPr/>
        </p:nvSpPr>
        <p:spPr>
          <a:xfrm>
            <a:off x="131937" y="3633471"/>
            <a:ext cx="4089151" cy="23336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育成支援</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　</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5"/>
          <p:cNvSpPr txBox="1">
            <a:spLocks noChangeArrowheads="1"/>
          </p:cNvSpPr>
          <p:nvPr/>
        </p:nvSpPr>
        <p:spPr bwMode="auto">
          <a:xfrm>
            <a:off x="255142" y="3898962"/>
            <a:ext cx="6372000" cy="64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smtClean="0">
                <a:latin typeface="Meiryo UI" pitchFamily="50" charset="-128"/>
                <a:ea typeface="Meiryo UI" pitchFamily="50" charset="-128"/>
                <a:cs typeface="Meiryo UI" pitchFamily="50" charset="-128"/>
              </a:rPr>
              <a:t>　 活動</a:t>
            </a:r>
            <a:r>
              <a:rPr lang="ja-JP" altLang="en-US" sz="1200" dirty="0">
                <a:latin typeface="Meiryo UI" pitchFamily="50" charset="-128"/>
                <a:ea typeface="Meiryo UI" pitchFamily="50" charset="-128"/>
                <a:cs typeface="Meiryo UI" pitchFamily="50" charset="-128"/>
              </a:rPr>
              <a:t>拠点を活用した取組で、地域課題の解決に向けた取組を行うなど小さな拠点づくりの取組を行う団体が、活動に従事する担い手（次世代リーダーとして概ね</a:t>
            </a:r>
            <a:r>
              <a:rPr lang="en-US" altLang="ja-JP" sz="1200" dirty="0">
                <a:latin typeface="Meiryo UI" pitchFamily="50" charset="-128"/>
                <a:ea typeface="Meiryo UI" pitchFamily="50" charset="-128"/>
                <a:cs typeface="Meiryo UI" pitchFamily="50" charset="-128"/>
              </a:rPr>
              <a:t>60</a:t>
            </a:r>
            <a:r>
              <a:rPr lang="ja-JP" altLang="en-US" sz="1200" dirty="0">
                <a:latin typeface="Meiryo UI" pitchFamily="50" charset="-128"/>
                <a:ea typeface="Meiryo UI" pitchFamily="50" charset="-128"/>
                <a:cs typeface="Meiryo UI" pitchFamily="50" charset="-128"/>
              </a:rPr>
              <a:t>歳以下とする）を雇用・確保し、育成するのに必要な人件費及び</a:t>
            </a:r>
            <a:r>
              <a:rPr lang="ja-JP" altLang="en-US" sz="1200" dirty="0" smtClean="0">
                <a:latin typeface="Meiryo UI" pitchFamily="50" charset="-128"/>
                <a:ea typeface="Meiryo UI" pitchFamily="50" charset="-128"/>
                <a:cs typeface="Meiryo UI" pitchFamily="50" charset="-128"/>
              </a:rPr>
              <a:t>活動費を支援</a:t>
            </a:r>
            <a:endParaRPr lang="ja-JP" altLang="en-US" sz="1200" dirty="0">
              <a:latin typeface="Meiryo UI" pitchFamily="50" charset="-128"/>
              <a:ea typeface="Meiryo UI" pitchFamily="50" charset="-128"/>
              <a:cs typeface="Meiryo UI" pitchFamily="50" charset="-128"/>
            </a:endParaRPr>
          </a:p>
        </p:txBody>
      </p:sp>
      <p:sp>
        <p:nvSpPr>
          <p:cNvPr id="22" name="テキスト ボックス 5"/>
          <p:cNvSpPr txBox="1">
            <a:spLocks noChangeArrowheads="1"/>
          </p:cNvSpPr>
          <p:nvPr/>
        </p:nvSpPr>
        <p:spPr bwMode="auto">
          <a:xfrm>
            <a:off x="232022" y="4545289"/>
            <a:ext cx="6395120" cy="1538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smtClean="0">
                <a:latin typeface="Meiryo UI" pitchFamily="50" charset="-128"/>
                <a:ea typeface="Meiryo UI" pitchFamily="50" charset="-128"/>
                <a:cs typeface="Meiryo UI" pitchFamily="50" charset="-128"/>
              </a:rPr>
              <a:t>１）補助対象経費</a:t>
            </a: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 担い手</a:t>
            </a:r>
            <a:r>
              <a:rPr lang="ja-JP" altLang="en-US" sz="1050" dirty="0">
                <a:latin typeface="Meiryo UI" pitchFamily="50" charset="-128"/>
                <a:ea typeface="Meiryo UI" pitchFamily="50" charset="-128"/>
                <a:cs typeface="Meiryo UI" pitchFamily="50" charset="-128"/>
              </a:rPr>
              <a:t>の人件費及び活動費（給料・社会保険料・旅費等</a:t>
            </a: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050" dirty="0" smtClean="0">
                <a:latin typeface="Meiryo UI" pitchFamily="50" charset="-128"/>
                <a:ea typeface="Meiryo UI" pitchFamily="50" charset="-128"/>
                <a:cs typeface="Meiryo UI" pitchFamily="50" charset="-128"/>
              </a:rPr>
              <a:t>　　　　　　　　　　　　　　・ 担い手</a:t>
            </a:r>
            <a:r>
              <a:rPr lang="ja-JP" altLang="en-US" sz="1050" dirty="0">
                <a:latin typeface="Meiryo UI" pitchFamily="50" charset="-128"/>
                <a:ea typeface="Meiryo UI" pitchFamily="50" charset="-128"/>
                <a:cs typeface="Meiryo UI" pitchFamily="50" charset="-128"/>
              </a:rPr>
              <a:t>に対する研修等に必要な経費（受講料、</a:t>
            </a:r>
            <a:r>
              <a:rPr lang="ja-JP" altLang="en-US" sz="1050" dirty="0" smtClean="0">
                <a:latin typeface="Meiryo UI" pitchFamily="50" charset="-128"/>
                <a:ea typeface="Meiryo UI" pitchFamily="50" charset="-128"/>
                <a:cs typeface="Meiryo UI" pitchFamily="50" charset="-128"/>
              </a:rPr>
              <a:t>旅費等）</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 地元</a:t>
            </a:r>
            <a:r>
              <a:rPr lang="ja-JP" altLang="en-US" sz="1050" dirty="0">
                <a:latin typeface="Meiryo UI" pitchFamily="50" charset="-128"/>
                <a:ea typeface="Meiryo UI" pitchFamily="50" charset="-128"/>
                <a:cs typeface="Meiryo UI" pitchFamily="50" charset="-128"/>
              </a:rPr>
              <a:t>での研修会、イベント開催等に必要な経費（講師謝金・旅費</a:t>
            </a:r>
            <a:r>
              <a:rPr lang="ja-JP" altLang="en-US" sz="1050" dirty="0" smtClean="0">
                <a:latin typeface="Meiryo UI" pitchFamily="50" charset="-128"/>
                <a:ea typeface="Meiryo UI" pitchFamily="50" charset="-128"/>
                <a:cs typeface="Meiryo UI" pitchFamily="50" charset="-128"/>
              </a:rPr>
              <a:t>、使用料等）</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None/>
              <a:defRPr/>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 その他</a:t>
            </a:r>
            <a:r>
              <a:rPr lang="ja-JP" altLang="en-US" sz="1050" dirty="0">
                <a:latin typeface="Meiryo UI" pitchFamily="50" charset="-128"/>
                <a:ea typeface="Meiryo UI" pitchFamily="50" charset="-128"/>
                <a:cs typeface="Meiryo UI" pitchFamily="50" charset="-128"/>
              </a:rPr>
              <a:t>事業実施に必要な</a:t>
            </a:r>
            <a:r>
              <a:rPr lang="ja-JP" altLang="en-US" sz="1050" dirty="0" smtClean="0">
                <a:latin typeface="Meiryo UI" pitchFamily="50" charset="-128"/>
                <a:ea typeface="Meiryo UI" pitchFamily="50" charset="-128"/>
                <a:cs typeface="Meiryo UI" pitchFamily="50" charset="-128"/>
              </a:rPr>
              <a:t>経費　　等</a:t>
            </a:r>
            <a:endParaRPr lang="ja-JP" altLang="en-US" sz="1050" dirty="0">
              <a:latin typeface="Meiryo UI" pitchFamily="50" charset="-128"/>
              <a:ea typeface="Meiryo UI" pitchFamily="50" charset="-128"/>
              <a:cs typeface="Meiryo UI" pitchFamily="50" charset="-128"/>
            </a:endParaRPr>
          </a:p>
          <a:p>
            <a:pPr eaLnBrk="1" hangingPunct="1">
              <a:spcBef>
                <a:spcPts val="600"/>
              </a:spcBef>
              <a:buFontTx/>
              <a:buNone/>
              <a:defRPr/>
            </a:pPr>
            <a:r>
              <a:rPr lang="ja-JP" altLang="en-US" sz="1050" b="1" dirty="0" smtClean="0">
                <a:latin typeface="Meiryo UI" pitchFamily="50" charset="-128"/>
                <a:ea typeface="Meiryo UI" pitchFamily="50" charset="-128"/>
                <a:cs typeface="Meiryo UI" pitchFamily="50" charset="-128"/>
              </a:rPr>
              <a:t>２）事業実施主体</a:t>
            </a:r>
            <a:r>
              <a:rPr lang="ja-JP" altLang="en-US" sz="1050" dirty="0" smtClean="0">
                <a:latin typeface="Meiryo UI" pitchFamily="50" charset="-128"/>
                <a:ea typeface="Meiryo UI" pitchFamily="50" charset="-128"/>
                <a:cs typeface="Meiryo UI" pitchFamily="50" charset="-128"/>
              </a:rPr>
              <a:t>　 　広域的地域運営組織</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準備段階の組織を含む</a:t>
            </a:r>
            <a:r>
              <a:rPr lang="en-US" altLang="ja-JP" sz="1050" dirty="0" smtClean="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又</a:t>
            </a:r>
            <a:r>
              <a:rPr lang="ja-JP" altLang="en-US" sz="1050" dirty="0" smtClean="0">
                <a:latin typeface="Meiryo UI" pitchFamily="50" charset="-128"/>
                <a:ea typeface="Meiryo UI" pitchFamily="50" charset="-128"/>
                <a:cs typeface="Meiryo UI" pitchFamily="50" charset="-128"/>
              </a:rPr>
              <a:t>は市町が同等と認める団体 等</a:t>
            </a:r>
            <a:endParaRPr lang="ja-JP" altLang="en-US" sz="1050" dirty="0">
              <a:latin typeface="Meiryo UI" pitchFamily="50" charset="-128"/>
              <a:ea typeface="Meiryo UI" pitchFamily="50" charset="-128"/>
              <a:cs typeface="Meiryo UI" pitchFamily="50" charset="-128"/>
            </a:endParaRPr>
          </a:p>
          <a:p>
            <a:pPr eaLnBrk="1" hangingPunct="1">
              <a:spcBef>
                <a:spcPts val="600"/>
              </a:spcBef>
              <a:buFontTx/>
              <a:buNone/>
              <a:defRPr/>
            </a:pPr>
            <a:r>
              <a:rPr lang="ja-JP" altLang="en-US" sz="1050" b="1" dirty="0" smtClean="0">
                <a:latin typeface="Meiryo UI" pitchFamily="50" charset="-128"/>
                <a:ea typeface="Meiryo UI" pitchFamily="50" charset="-128"/>
                <a:cs typeface="Meiryo UI" pitchFamily="50" charset="-128"/>
              </a:rPr>
              <a:t>３）県補助限度額</a:t>
            </a:r>
            <a:r>
              <a:rPr lang="ja-JP" altLang="en-US" sz="1050" dirty="0" smtClean="0">
                <a:latin typeface="Meiryo UI" pitchFamily="50" charset="-128"/>
                <a:ea typeface="Meiryo UI" pitchFamily="50" charset="-128"/>
                <a:cs typeface="Meiryo UI" pitchFamily="50" charset="-128"/>
              </a:rPr>
              <a:t>　　１拠点あたり</a:t>
            </a:r>
            <a:r>
              <a:rPr lang="en-US" altLang="ja-JP" sz="1050" dirty="0" smtClean="0">
                <a:latin typeface="Meiryo UI" pitchFamily="50" charset="-128"/>
                <a:ea typeface="Meiryo UI" pitchFamily="50" charset="-128"/>
                <a:cs typeface="Meiryo UI" pitchFamily="50" charset="-128"/>
              </a:rPr>
              <a:t>150</a:t>
            </a:r>
            <a:r>
              <a:rPr lang="ja-JP" altLang="en-US" sz="1050" dirty="0" smtClean="0">
                <a:latin typeface="Meiryo UI" pitchFamily="50" charset="-128"/>
                <a:ea typeface="Meiryo UI" pitchFamily="50" charset="-128"/>
                <a:cs typeface="Meiryo UI" pitchFamily="50" charset="-128"/>
              </a:rPr>
              <a:t>万円／年（補助率：県１／２）</a:t>
            </a:r>
            <a:endParaRPr lang="en-US" altLang="ja-JP" sz="1050" dirty="0" smtClean="0">
              <a:latin typeface="Meiryo UI" pitchFamily="50" charset="-128"/>
              <a:ea typeface="Meiryo UI" pitchFamily="50" charset="-128"/>
              <a:cs typeface="Meiryo UI" pitchFamily="50" charset="-128"/>
            </a:endParaRPr>
          </a:p>
          <a:p>
            <a:pPr eaLnBrk="1" hangingPunct="1">
              <a:spcBef>
                <a:spcPts val="0"/>
              </a:spcBef>
              <a:buFontTx/>
              <a:buNone/>
              <a:defRPr/>
            </a:pPr>
            <a:r>
              <a:rPr lang="en-US" altLang="ja-JP" sz="1050" dirty="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市町は別途、事業費の１／</a:t>
            </a:r>
            <a:r>
              <a:rPr lang="ja-JP" altLang="en-US" sz="1050" dirty="0">
                <a:latin typeface="Meiryo UI" pitchFamily="50" charset="-128"/>
                <a:ea typeface="Meiryo UI" pitchFamily="50" charset="-128"/>
                <a:cs typeface="Meiryo UI" pitchFamily="50" charset="-128"/>
              </a:rPr>
              <a:t>２</a:t>
            </a:r>
            <a:r>
              <a:rPr lang="ja-JP" altLang="en-US" sz="1050" dirty="0" smtClean="0">
                <a:latin typeface="Meiryo UI" pitchFamily="50" charset="-128"/>
                <a:ea typeface="Meiryo UI" pitchFamily="50" charset="-128"/>
                <a:cs typeface="Meiryo UI" pitchFamily="50" charset="-128"/>
              </a:rPr>
              <a:t>負担</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a:t>
            </a:r>
            <a:r>
              <a:rPr lang="ja-JP" altLang="en-US" sz="1050" dirty="0">
                <a:latin typeface="Meiryo UI" pitchFamily="50" charset="-128"/>
                <a:ea typeface="Meiryo UI" pitchFamily="50" charset="-128"/>
                <a:cs typeface="Meiryo UI" pitchFamily="50" charset="-128"/>
              </a:rPr>
              <a:t>事業</a:t>
            </a:r>
            <a:r>
              <a:rPr lang="ja-JP" altLang="en-US" sz="1050" dirty="0" smtClean="0">
                <a:latin typeface="Meiryo UI" pitchFamily="50" charset="-128"/>
                <a:ea typeface="Meiryo UI" pitchFamily="50" charset="-128"/>
                <a:cs typeface="Meiryo UI" pitchFamily="50" charset="-128"/>
              </a:rPr>
              <a:t>開始から３年間を限度）</a:t>
            </a:r>
            <a:endParaRPr lang="en-US" altLang="ja-JP" sz="1050" dirty="0" smtClean="0">
              <a:latin typeface="Meiryo UI" pitchFamily="50" charset="-128"/>
              <a:ea typeface="Meiryo UI" pitchFamily="50" charset="-128"/>
              <a:cs typeface="Meiryo UI" pitchFamily="50" charset="-128"/>
            </a:endParaRPr>
          </a:p>
        </p:txBody>
      </p:sp>
      <p:sp>
        <p:nvSpPr>
          <p:cNvPr id="44" name="角丸四角形 43"/>
          <p:cNvSpPr/>
          <p:nvPr/>
        </p:nvSpPr>
        <p:spPr>
          <a:xfrm>
            <a:off x="95846" y="1403648"/>
            <a:ext cx="3153047" cy="23336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取組支援事業　</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5"/>
          <p:cNvSpPr txBox="1">
            <a:spLocks noChangeArrowheads="1"/>
          </p:cNvSpPr>
          <p:nvPr/>
        </p:nvSpPr>
        <p:spPr bwMode="auto">
          <a:xfrm>
            <a:off x="279053" y="1694779"/>
            <a:ext cx="6444000" cy="64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spcBef>
                <a:spcPct val="0"/>
              </a:spcBef>
            </a:pPr>
            <a:r>
              <a:rPr lang="ja-JP" altLang="en-US" sz="1200" dirty="0" smtClean="0">
                <a:latin typeface="Meiryo UI" pitchFamily="50" charset="-128"/>
                <a:ea typeface="Meiryo UI" pitchFamily="50" charset="-128"/>
                <a:cs typeface="Meiryo UI" pitchFamily="50" charset="-128"/>
              </a:rPr>
              <a:t>　 地域</a:t>
            </a:r>
            <a:r>
              <a:rPr lang="ja-JP" altLang="en-US" sz="1200" dirty="0">
                <a:latin typeface="Meiryo UI" pitchFamily="50" charset="-128"/>
                <a:ea typeface="Meiryo UI" pitchFamily="50" charset="-128"/>
                <a:cs typeface="Meiryo UI" pitchFamily="50" charset="-128"/>
              </a:rPr>
              <a:t>住民での話し合いにより、</a:t>
            </a:r>
            <a:r>
              <a:rPr lang="ja-JP" altLang="en-US" sz="1200" dirty="0" smtClean="0">
                <a:latin typeface="Meiryo UI" pitchFamily="50" charset="-128"/>
                <a:ea typeface="Meiryo UI" pitchFamily="50" charset="-128"/>
                <a:cs typeface="Meiryo UI" pitchFamily="50" charset="-128"/>
              </a:rPr>
              <a:t>地域</a:t>
            </a:r>
            <a:r>
              <a:rPr lang="ja-JP" altLang="en-US" sz="1200" dirty="0">
                <a:latin typeface="Meiryo UI" pitchFamily="50" charset="-128"/>
                <a:ea typeface="Meiryo UI" pitchFamily="50" charset="-128"/>
                <a:cs typeface="Meiryo UI" pitchFamily="50" charset="-128"/>
              </a:rPr>
              <a:t>課題解決を実践する広域的地域運営組織の設置・</a:t>
            </a:r>
            <a:r>
              <a:rPr lang="ja-JP" altLang="en-US" sz="1200" dirty="0" smtClean="0">
                <a:latin typeface="Meiryo UI" pitchFamily="50" charset="-128"/>
                <a:ea typeface="Meiryo UI" pitchFamily="50" charset="-128"/>
                <a:cs typeface="Meiryo UI" pitchFamily="50" charset="-128"/>
              </a:rPr>
              <a:t>運営、</a:t>
            </a:r>
            <a:r>
              <a:rPr lang="ja-JP" altLang="en-US" sz="1200" dirty="0">
                <a:latin typeface="Meiryo UI" pitchFamily="50" charset="-128"/>
                <a:ea typeface="Meiryo UI" pitchFamily="50" charset="-128"/>
                <a:cs typeface="Meiryo UI" pitchFamily="50" charset="-128"/>
              </a:rPr>
              <a:t>遊休施設等を活用</a:t>
            </a:r>
            <a:r>
              <a:rPr lang="ja-JP" altLang="en-US" sz="1200" dirty="0" smtClean="0">
                <a:latin typeface="Meiryo UI" pitchFamily="50" charset="-128"/>
                <a:ea typeface="Meiryo UI" pitchFamily="50" charset="-128"/>
                <a:cs typeface="Meiryo UI" pitchFamily="50" charset="-128"/>
              </a:rPr>
              <a:t>した拠点施設の整備、地域に暮らし続けるための仕組みづくり</a:t>
            </a:r>
            <a:r>
              <a:rPr lang="ja-JP" altLang="en-US" sz="1200" dirty="0">
                <a:latin typeface="Meiryo UI" pitchFamily="50" charset="-128"/>
                <a:ea typeface="Meiryo UI" pitchFamily="50" charset="-128"/>
                <a:cs typeface="Meiryo UI" pitchFamily="50" charset="-128"/>
              </a:rPr>
              <a:t>に係る計画策定や試行・実施に必要な</a:t>
            </a:r>
            <a:r>
              <a:rPr lang="ja-JP" altLang="en-US" sz="1200" dirty="0" smtClean="0">
                <a:latin typeface="Meiryo UI" pitchFamily="50" charset="-128"/>
                <a:ea typeface="Meiryo UI" pitchFamily="50" charset="-128"/>
                <a:cs typeface="Meiryo UI" pitchFamily="50" charset="-128"/>
              </a:rPr>
              <a:t>経費を支援</a:t>
            </a:r>
            <a:endParaRPr lang="ja-JP" altLang="en-US" sz="1400" dirty="0">
              <a:latin typeface="Meiryo UI" pitchFamily="50" charset="-128"/>
              <a:ea typeface="Meiryo UI" pitchFamily="50" charset="-128"/>
              <a:cs typeface="Meiryo UI" pitchFamily="50" charset="-128"/>
            </a:endParaRPr>
          </a:p>
        </p:txBody>
      </p:sp>
      <p:sp>
        <p:nvSpPr>
          <p:cNvPr id="46" name="テキスト ボックス 5"/>
          <p:cNvSpPr txBox="1">
            <a:spLocks noChangeArrowheads="1"/>
          </p:cNvSpPr>
          <p:nvPr/>
        </p:nvSpPr>
        <p:spPr bwMode="auto">
          <a:xfrm>
            <a:off x="255142" y="2350199"/>
            <a:ext cx="6624736" cy="121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spcBef>
                <a:spcPct val="0"/>
              </a:spcBef>
              <a:buFontTx/>
              <a:buNone/>
              <a:defRPr/>
            </a:pPr>
            <a:r>
              <a:rPr lang="ja-JP" altLang="en-US" sz="1050" b="1" dirty="0" smtClean="0">
                <a:latin typeface="Meiryo UI" pitchFamily="50" charset="-128"/>
                <a:ea typeface="Meiryo UI" pitchFamily="50" charset="-128"/>
                <a:cs typeface="Meiryo UI" pitchFamily="50" charset="-128"/>
              </a:rPr>
              <a:t>１）補助対象経費</a:t>
            </a:r>
            <a:r>
              <a:rPr lang="ja-JP" altLang="en-US" sz="1050" dirty="0" smtClean="0">
                <a:latin typeface="Meiryo UI" pitchFamily="50" charset="-128"/>
                <a:ea typeface="Meiryo UI" pitchFamily="50" charset="-128"/>
                <a:cs typeface="Meiryo UI" pitchFamily="50" charset="-128"/>
              </a:rPr>
              <a:t>　　 ・ 計画策定の検討に係る経費</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050" dirty="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研修・</a:t>
            </a:r>
            <a:r>
              <a:rPr lang="ja-JP" altLang="en-US" sz="1050" dirty="0" err="1" smtClean="0">
                <a:latin typeface="Meiryo UI" pitchFamily="50" charset="-128"/>
                <a:ea typeface="Meiryo UI" pitchFamily="50" charset="-128"/>
                <a:cs typeface="Meiryo UI" pitchFamily="50" charset="-128"/>
              </a:rPr>
              <a:t>専門家招へいに</a:t>
            </a:r>
            <a:r>
              <a:rPr lang="ja-JP" altLang="en-US" sz="1050" dirty="0" smtClean="0">
                <a:latin typeface="Meiryo UI" pitchFamily="50" charset="-128"/>
                <a:ea typeface="Meiryo UI" pitchFamily="50" charset="-128"/>
                <a:cs typeface="Meiryo UI" pitchFamily="50" charset="-128"/>
              </a:rPr>
              <a:t>係る経費</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050" dirty="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試行に係る経費    </a:t>
            </a:r>
            <a:r>
              <a:rPr lang="ja-JP" altLang="en-US" sz="1050" dirty="0">
                <a:latin typeface="Meiryo UI" pitchFamily="50" charset="-128"/>
                <a:ea typeface="Meiryo UI" pitchFamily="50" charset="-128"/>
                <a:cs typeface="Meiryo UI" pitchFamily="50" charset="-128"/>
              </a:rPr>
              <a:t>　等</a:t>
            </a:r>
          </a:p>
          <a:p>
            <a:pPr>
              <a:spcBef>
                <a:spcPts val="600"/>
              </a:spcBef>
              <a:defRPr/>
            </a:pPr>
            <a:r>
              <a:rPr lang="ja-JP" altLang="en-US" sz="1050" b="1" dirty="0" smtClean="0">
                <a:latin typeface="Meiryo UI" pitchFamily="50" charset="-128"/>
                <a:ea typeface="Meiryo UI" pitchFamily="50" charset="-128"/>
                <a:cs typeface="Meiryo UI" pitchFamily="50" charset="-128"/>
              </a:rPr>
              <a:t>２）事業実施主体</a:t>
            </a:r>
            <a:r>
              <a:rPr lang="ja-JP" altLang="en-US" sz="1050" dirty="0" smtClean="0">
                <a:latin typeface="Meiryo UI" pitchFamily="50" charset="-128"/>
                <a:ea typeface="Meiryo UI" pitchFamily="50" charset="-128"/>
                <a:cs typeface="Meiryo UI" pitchFamily="50" charset="-128"/>
              </a:rPr>
              <a:t>　　 市町</a:t>
            </a:r>
            <a:r>
              <a:rPr lang="ja-JP" altLang="en-US" sz="1050" dirty="0">
                <a:latin typeface="Meiryo UI" pitchFamily="50" charset="-128"/>
                <a:ea typeface="Meiryo UI" pitchFamily="50" charset="-128"/>
                <a:cs typeface="Meiryo UI" pitchFamily="50" charset="-128"/>
              </a:rPr>
              <a:t>、広域的地域運営組織（準備段階の組織を含む）又は市町が同等と認める</a:t>
            </a:r>
            <a:r>
              <a:rPr lang="ja-JP" altLang="en-US" sz="1050" dirty="0" smtClean="0">
                <a:latin typeface="Meiryo UI" pitchFamily="50" charset="-128"/>
                <a:ea typeface="Meiryo UI" pitchFamily="50" charset="-128"/>
                <a:cs typeface="Meiryo UI" pitchFamily="50" charset="-128"/>
              </a:rPr>
              <a:t>団体 等</a:t>
            </a:r>
            <a:endParaRPr lang="ja-JP" altLang="en-US" sz="1050" dirty="0">
              <a:latin typeface="Meiryo UI" pitchFamily="50" charset="-128"/>
              <a:ea typeface="Meiryo UI" pitchFamily="50" charset="-128"/>
              <a:cs typeface="Meiryo UI" pitchFamily="50" charset="-128"/>
            </a:endParaRPr>
          </a:p>
          <a:p>
            <a:pPr eaLnBrk="1" hangingPunct="1">
              <a:spcBef>
                <a:spcPts val="600"/>
              </a:spcBef>
              <a:buFontTx/>
              <a:buNone/>
              <a:defRPr/>
            </a:pPr>
            <a:r>
              <a:rPr lang="ja-JP" altLang="en-US" sz="1050" b="1" dirty="0" smtClean="0">
                <a:latin typeface="Meiryo UI" pitchFamily="50" charset="-128"/>
                <a:ea typeface="Meiryo UI" pitchFamily="50" charset="-128"/>
                <a:cs typeface="Meiryo UI" pitchFamily="50" charset="-128"/>
              </a:rPr>
              <a:t>３）県補助限度額　　</a:t>
            </a:r>
            <a:r>
              <a:rPr lang="ja-JP" altLang="en-US" sz="1050" dirty="0" smtClean="0">
                <a:latin typeface="Meiryo UI" pitchFamily="50" charset="-128"/>
                <a:ea typeface="Meiryo UI" pitchFamily="50" charset="-128"/>
                <a:cs typeface="Meiryo UI" pitchFamily="50" charset="-128"/>
              </a:rPr>
              <a:t>１拠点あたり</a:t>
            </a:r>
            <a:r>
              <a:rPr lang="en-US" altLang="ja-JP" sz="1050" dirty="0" smtClean="0">
                <a:latin typeface="Meiryo UI" pitchFamily="50" charset="-128"/>
                <a:ea typeface="Meiryo UI" pitchFamily="50" charset="-128"/>
                <a:cs typeface="Meiryo UI" pitchFamily="50" charset="-128"/>
              </a:rPr>
              <a:t>100</a:t>
            </a:r>
            <a:r>
              <a:rPr lang="ja-JP" altLang="en-US" sz="1050" dirty="0" smtClean="0">
                <a:latin typeface="Meiryo UI" pitchFamily="50" charset="-128"/>
                <a:ea typeface="Meiryo UI" pitchFamily="50" charset="-128"/>
                <a:cs typeface="Meiryo UI" pitchFamily="50" charset="-128"/>
              </a:rPr>
              <a:t>万円（補助率：県２／３）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市町は別途、事業費の１／３負担</a:t>
            </a:r>
            <a:endParaRPr lang="en-US" altLang="ja-JP" sz="105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a:t>
            </a:r>
            <a:endParaRPr lang="en-US" altLang="ja-JP" sz="1050" dirty="0" smtClean="0">
              <a:latin typeface="Meiryo UI" pitchFamily="50" charset="-128"/>
              <a:ea typeface="Meiryo UI" pitchFamily="50" charset="-128"/>
              <a:cs typeface="Meiryo UI" pitchFamily="50" charset="-128"/>
            </a:endParaRPr>
          </a:p>
        </p:txBody>
      </p:sp>
      <p:pic>
        <p:nvPicPr>
          <p:cNvPr id="47" name="図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224" y="5379422"/>
            <a:ext cx="1351073" cy="1351073"/>
          </a:xfrm>
          <a:prstGeom prst="rect">
            <a:avLst/>
          </a:prstGeom>
        </p:spPr>
      </p:pic>
    </p:spTree>
    <p:extLst>
      <p:ext uri="{BB962C8B-B14F-4D97-AF65-F5344CB8AC3E}">
        <p14:creationId xmlns:p14="http://schemas.microsoft.com/office/powerpoint/2010/main" val="2043015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7181</TotalTime>
  <Words>764</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2023(R5)年度 暮らしを守る仕組み(小さな拠点)づくり促進事業費補助金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みんなで取り組む中山間地域活性化総合支援事業費補助金</dc:title>
  <dc:creator>鳥取県庁</dc:creator>
  <cp:lastModifiedBy>鳥取県</cp:lastModifiedBy>
  <cp:revision>380</cp:revision>
  <cp:lastPrinted>2022-04-13T05:08:24Z</cp:lastPrinted>
  <dcterms:created xsi:type="dcterms:W3CDTF">2018-02-13T23:46:13Z</dcterms:created>
  <dcterms:modified xsi:type="dcterms:W3CDTF">2023-06-19T00:09:53Z</dcterms:modified>
</cp:coreProperties>
</file>