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98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0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71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7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3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1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1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38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FC45-32E9-42B7-9678-A0A9FEDC41E7}" type="datetimeFigureOut">
              <a:rPr kumimoji="1" lang="ja-JP" altLang="en-US" smtClean="0"/>
              <a:t>2026/1/9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DF5F-AC4C-4C7B-8F52-6850F99B5E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tottori.lg.jp/dd.aspx?menuid=2018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E905489F-BA67-157A-C8CD-76BE948A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4" y="4792027"/>
            <a:ext cx="3761148" cy="28190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A857FE-55BD-4B3D-91DF-38C611CEE7AD}"/>
              </a:ext>
            </a:extLst>
          </p:cNvPr>
          <p:cNvSpPr txBox="1"/>
          <p:nvPr/>
        </p:nvSpPr>
        <p:spPr>
          <a:xfrm>
            <a:off x="0" y="262890"/>
            <a:ext cx="6858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２０２６年１月海洋観測結果について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AF4EFE-5AEE-45E8-B3BE-B530E1717852}"/>
              </a:ext>
            </a:extLst>
          </p:cNvPr>
          <p:cNvSpPr txBox="1"/>
          <p:nvPr/>
        </p:nvSpPr>
        <p:spPr>
          <a:xfrm>
            <a:off x="3507085" y="-17135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２０２６年１月９日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鳥取県栽培漁業センター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67A714-4805-47D3-998F-C28F3B8CF973}"/>
              </a:ext>
            </a:extLst>
          </p:cNvPr>
          <p:cNvSpPr txBox="1"/>
          <p:nvPr/>
        </p:nvSpPr>
        <p:spPr>
          <a:xfrm>
            <a:off x="11728" y="629980"/>
            <a:ext cx="685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１月７日に栽培漁業センターの調査船「おしどり」により海洋観測を以下の表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、図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の調査点で行いました。調査結果については、当センターホームページ（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https://www.pref.tottori.lg.jp/dd.aspx?menuid=201810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）と沿海漁協にはファクシミリで通知します。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B55EF2-D414-4C4E-91FC-DF33FC7F15DF}"/>
              </a:ext>
            </a:extLst>
          </p:cNvPr>
          <p:cNvSpPr txBox="1"/>
          <p:nvPr/>
        </p:nvSpPr>
        <p:spPr>
          <a:xfrm>
            <a:off x="810698" y="1558935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表</a:t>
            </a:r>
            <a:r>
              <a:rPr kumimoji="1" lang="en-US" altLang="ja-JP" sz="1200" b="1" dirty="0"/>
              <a:t>1</a:t>
            </a:r>
            <a:r>
              <a:rPr kumimoji="1" lang="ja-JP" altLang="en-US" sz="1200" b="1" dirty="0"/>
              <a:t>　観測定点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3BC13AA-AB0D-4A26-856C-8003F7FB74B5}"/>
              </a:ext>
            </a:extLst>
          </p:cNvPr>
          <p:cNvGrpSpPr/>
          <p:nvPr/>
        </p:nvGrpSpPr>
        <p:grpSpPr>
          <a:xfrm>
            <a:off x="2811651" y="1808175"/>
            <a:ext cx="3901257" cy="2680033"/>
            <a:chOff x="2952367" y="3319909"/>
            <a:chExt cx="3901257" cy="2680033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DA7F54A-074C-4F40-B5A9-D853B18093AD}"/>
                </a:ext>
              </a:extLst>
            </p:cNvPr>
            <p:cNvGrpSpPr/>
            <p:nvPr/>
          </p:nvGrpSpPr>
          <p:grpSpPr>
            <a:xfrm>
              <a:off x="3228463" y="3319909"/>
              <a:ext cx="3625161" cy="2589401"/>
              <a:chOff x="3041882" y="3545384"/>
              <a:chExt cx="3667528" cy="2619663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892F204-ADF8-4676-B9E7-109D2F63DD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47" t="44875" r="65193" b="43875"/>
              <a:stretch/>
            </p:blipFill>
            <p:spPr>
              <a:xfrm>
                <a:off x="3041882" y="3545384"/>
                <a:ext cx="3667528" cy="2619663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F5E19FC-493D-40A6-A1F4-477057E82481}"/>
                  </a:ext>
                </a:extLst>
              </p:cNvPr>
              <p:cNvSpPr txBox="1"/>
              <p:nvPr/>
            </p:nvSpPr>
            <p:spPr>
              <a:xfrm>
                <a:off x="4647396" y="4701540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804081-B725-42C5-8A3C-3B4FA6A6C094}"/>
                  </a:ext>
                </a:extLst>
              </p:cNvPr>
              <p:cNvSpPr txBox="1"/>
              <p:nvPr/>
            </p:nvSpPr>
            <p:spPr>
              <a:xfrm>
                <a:off x="4647396" y="4862513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94E485-580E-42CA-805A-39EA9F7959FB}"/>
                  </a:ext>
                </a:extLst>
              </p:cNvPr>
              <p:cNvSpPr txBox="1"/>
              <p:nvPr/>
            </p:nvSpPr>
            <p:spPr>
              <a:xfrm>
                <a:off x="4647396" y="5080636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9A34FB6-5797-46EB-A75E-CA6DF806B98D}"/>
                  </a:ext>
                </a:extLst>
              </p:cNvPr>
              <p:cNvSpPr txBox="1"/>
              <p:nvPr/>
            </p:nvSpPr>
            <p:spPr>
              <a:xfrm>
                <a:off x="4647396" y="5213033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3B31838-2155-4F70-96DF-D5A722D47CFC}"/>
                  </a:ext>
                </a:extLst>
              </p:cNvPr>
              <p:cNvSpPr txBox="1"/>
              <p:nvPr/>
            </p:nvSpPr>
            <p:spPr>
              <a:xfrm>
                <a:off x="4647396" y="5345430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8BE590-8A39-4376-BCFF-A836210A0FB7}"/>
                  </a:ext>
                </a:extLst>
              </p:cNvPr>
              <p:cNvSpPr txBox="1"/>
              <p:nvPr/>
            </p:nvSpPr>
            <p:spPr>
              <a:xfrm>
                <a:off x="5711264" y="4866501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9F813AF-1575-4205-AE7F-94D075D76B0B}"/>
                  </a:ext>
                </a:extLst>
              </p:cNvPr>
              <p:cNvSpPr txBox="1"/>
              <p:nvPr/>
            </p:nvSpPr>
            <p:spPr>
              <a:xfrm>
                <a:off x="5711264" y="4981754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E337C4C-6B0C-496D-ACF3-C6F451DA144A}"/>
                  </a:ext>
                </a:extLst>
              </p:cNvPr>
              <p:cNvSpPr txBox="1"/>
              <p:nvPr/>
            </p:nvSpPr>
            <p:spPr>
              <a:xfrm>
                <a:off x="5711264" y="5097007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4610F3F-0239-421B-954E-D4C7B7654771}"/>
                  </a:ext>
                </a:extLst>
              </p:cNvPr>
              <p:cNvSpPr txBox="1"/>
              <p:nvPr/>
            </p:nvSpPr>
            <p:spPr>
              <a:xfrm>
                <a:off x="5711264" y="5212260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5A41391-96BC-4615-A1B0-3377C74E473D}"/>
                  </a:ext>
                </a:extLst>
              </p:cNvPr>
              <p:cNvSpPr txBox="1"/>
              <p:nvPr/>
            </p:nvSpPr>
            <p:spPr>
              <a:xfrm>
                <a:off x="5711264" y="5327511"/>
                <a:ext cx="700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ST-10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1D83DF2-9770-4A64-9C1F-52A1D0B475E6}"/>
                </a:ext>
              </a:extLst>
            </p:cNvPr>
            <p:cNvSpPr txBox="1"/>
            <p:nvPr/>
          </p:nvSpPr>
          <p:spPr>
            <a:xfrm>
              <a:off x="3972931" y="5722943"/>
              <a:ext cx="692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133°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D13E42D-363B-49C4-8F5C-689F2821C47B}"/>
                </a:ext>
              </a:extLst>
            </p:cNvPr>
            <p:cNvSpPr txBox="1"/>
            <p:nvPr/>
          </p:nvSpPr>
          <p:spPr>
            <a:xfrm>
              <a:off x="5631961" y="5722943"/>
              <a:ext cx="692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134°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A73B211-339A-4FE8-9F6A-2B115984A001}"/>
                </a:ext>
              </a:extLst>
            </p:cNvPr>
            <p:cNvSpPr txBox="1"/>
            <p:nvPr/>
          </p:nvSpPr>
          <p:spPr>
            <a:xfrm>
              <a:off x="2952367" y="3995909"/>
              <a:ext cx="692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36°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32545FA-CD37-4D14-84AA-CC9402A39E1F}"/>
                </a:ext>
              </a:extLst>
            </p:cNvPr>
            <p:cNvSpPr txBox="1"/>
            <p:nvPr/>
          </p:nvSpPr>
          <p:spPr>
            <a:xfrm>
              <a:off x="2952367" y="5449908"/>
              <a:ext cx="69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35°</a:t>
              </a:r>
            </a:p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20’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AEB1C2D-71F1-49E3-BAAA-51132E114ACF}"/>
                </a:ext>
              </a:extLst>
            </p:cNvPr>
            <p:cNvSpPr txBox="1"/>
            <p:nvPr/>
          </p:nvSpPr>
          <p:spPr>
            <a:xfrm>
              <a:off x="2952367" y="4676195"/>
              <a:ext cx="69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35°</a:t>
              </a:r>
            </a:p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40’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27CD6839-3F4E-4B97-9D23-05627370B0F6}"/>
                </a:ext>
              </a:extLst>
            </p:cNvPr>
            <p:cNvSpPr txBox="1"/>
            <p:nvPr/>
          </p:nvSpPr>
          <p:spPr>
            <a:xfrm>
              <a:off x="4974262" y="4034989"/>
              <a:ext cx="69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赤碕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ライン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B3E4143-B9B4-48A8-871D-CE10F109D40D}"/>
                </a:ext>
              </a:extLst>
            </p:cNvPr>
            <p:cNvSpPr txBox="1"/>
            <p:nvPr/>
          </p:nvSpPr>
          <p:spPr>
            <a:xfrm>
              <a:off x="5542977" y="4271271"/>
              <a:ext cx="69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長尾鼻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ライン</a:t>
              </a: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66" y="1842702"/>
            <a:ext cx="2601585" cy="283883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18EF51-5C72-98A4-4034-AB2EDFB1F9D9}"/>
              </a:ext>
            </a:extLst>
          </p:cNvPr>
          <p:cNvSpPr txBox="1"/>
          <p:nvPr/>
        </p:nvSpPr>
        <p:spPr>
          <a:xfrm>
            <a:off x="4273704" y="439689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図１　観測定点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32ED8DA-2C79-4901-DF24-BE90CDD0C228}"/>
              </a:ext>
            </a:extLst>
          </p:cNvPr>
          <p:cNvSpPr txBox="1"/>
          <p:nvPr/>
        </p:nvSpPr>
        <p:spPr>
          <a:xfrm>
            <a:off x="3473602" y="7701742"/>
            <a:ext cx="341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図２　鉛直分布図（海水温の単位：℃）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EC70BC2-0580-B77F-60EA-74CAD4F75D02}"/>
              </a:ext>
            </a:extLst>
          </p:cNvPr>
          <p:cNvSpPr txBox="1"/>
          <p:nvPr/>
        </p:nvSpPr>
        <p:spPr>
          <a:xfrm>
            <a:off x="11728" y="5096541"/>
            <a:ext cx="3386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鉛直分布図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lvl="0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赤碕ライン、長尾鼻ライン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St.6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は荒天のため実施していません。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長尾鼻ラインは表層から水深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100m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℃台でした。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F25A89-CC76-04FB-4730-1C193A9B4D47}"/>
              </a:ext>
            </a:extLst>
          </p:cNvPr>
          <p:cNvSpPr txBox="1"/>
          <p:nvPr/>
        </p:nvSpPr>
        <p:spPr>
          <a:xfrm>
            <a:off x="456643" y="2481016"/>
            <a:ext cx="22343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/>
              <a:t>荒天のため未実施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0B343C-370D-56F0-F56C-B017CAEAE6F7}"/>
              </a:ext>
            </a:extLst>
          </p:cNvPr>
          <p:cNvSpPr txBox="1"/>
          <p:nvPr/>
        </p:nvSpPr>
        <p:spPr>
          <a:xfrm>
            <a:off x="1068141" y="3387694"/>
            <a:ext cx="1021849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dirty="0"/>
              <a:t>荒天のため未実施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D159AD-B399-AD46-1528-0FFD2E64B8DD}"/>
              </a:ext>
            </a:extLst>
          </p:cNvPr>
          <p:cNvSpPr txBox="1"/>
          <p:nvPr/>
        </p:nvSpPr>
        <p:spPr>
          <a:xfrm>
            <a:off x="5201214" y="6444628"/>
            <a:ext cx="109496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長尾鼻ライン</a:t>
            </a:r>
          </a:p>
        </p:txBody>
      </p:sp>
    </p:spTree>
    <p:extLst>
      <p:ext uri="{BB962C8B-B14F-4D97-AF65-F5344CB8AC3E}">
        <p14:creationId xmlns:p14="http://schemas.microsoft.com/office/powerpoint/2010/main" val="161850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4103FA-4698-4EBE-9F74-27A191285FB4}"/>
              </a:ext>
            </a:extLst>
          </p:cNvPr>
          <p:cNvSpPr txBox="1"/>
          <p:nvPr/>
        </p:nvSpPr>
        <p:spPr>
          <a:xfrm>
            <a:off x="92598" y="564553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水深帯別の比較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lvl="0"/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長尾鼻の表層から水深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ｍまでの水温は前月より、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3.4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4.0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℃低くなっていました（表２）。これは１２月の平均気温は平年より５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.0</a:t>
            </a:r>
            <a:r>
              <a:rPr kumimoji="1" lang="ja-JP" altLang="en-US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℃前後高いものの、</a:t>
            </a:r>
            <a:r>
              <a:rPr kumimoji="1" lang="en-US" altLang="ja-JP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3.1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5.1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℃と急激に低下したことによると考えられます（表３）。</a:t>
            </a:r>
            <a:endParaRPr kumimoji="1"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また表層から水深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ｍまでの水温差は</a:t>
            </a:r>
            <a:r>
              <a:rPr kumimoji="1"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℃以下と小さく、冬期の季節風による鉛直混合が進んでいると考えられます（図２）。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56F1EE-4667-46F0-96F4-F1926291A07F}"/>
              </a:ext>
            </a:extLst>
          </p:cNvPr>
          <p:cNvSpPr txBox="1"/>
          <p:nvPr/>
        </p:nvSpPr>
        <p:spPr>
          <a:xfrm>
            <a:off x="1028265" y="2452841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表２　長尾鼻ラインの１２月と翌１月の平均水温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D09503-F19A-7972-7E54-C9A89D18A052}"/>
              </a:ext>
            </a:extLst>
          </p:cNvPr>
          <p:cNvSpPr txBox="1"/>
          <p:nvPr/>
        </p:nvSpPr>
        <p:spPr>
          <a:xfrm>
            <a:off x="92598" y="7388545"/>
            <a:ext cx="648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</a:t>
            </a:r>
            <a:endParaRPr kumimoji="1" lang="en-US" altLang="ja-JP" sz="1200" dirty="0"/>
          </a:p>
          <a:p>
            <a:r>
              <a:rPr kumimoji="1" lang="ja-JP" altLang="en-US" sz="1200" dirty="0"/>
              <a:t>気象庁</a:t>
            </a:r>
            <a:r>
              <a:rPr kumimoji="1" lang="en-US" altLang="ja-JP" sz="1200" dirty="0"/>
              <a:t>.</a:t>
            </a:r>
            <a:r>
              <a:rPr lang="ja-JP" altLang="en-US" sz="1200" dirty="0"/>
              <a:t>“過去の気象データ検索”</a:t>
            </a:r>
            <a:r>
              <a:rPr lang="en-US" altLang="ja-JP" sz="1200" dirty="0"/>
              <a:t>.</a:t>
            </a:r>
            <a:r>
              <a:rPr lang="ja-JP" altLang="en-US" sz="1200" dirty="0"/>
              <a:t>気象庁</a:t>
            </a:r>
            <a:r>
              <a:rPr lang="en-US" altLang="ja-JP" sz="1200" dirty="0"/>
              <a:t>.</a:t>
            </a:r>
          </a:p>
          <a:p>
            <a:pPr marR="0" algn="l" rtl="0"/>
            <a:r>
              <a:rPr lang="en-US" altLang="ja-JP" sz="1200" b="1" i="0" u="none" strike="noStrike" baseline="0" dirty="0">
                <a:solidFill>
                  <a:srgbClr val="2DA7E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https</a:t>
            </a:r>
            <a:r>
              <a:rPr lang="en-US" altLang="ja-JP" sz="1200" b="0" i="0" u="none" strike="noStrike" baseline="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://www.data.jma.go.jp/stats/etrn/view/nml_sfc_10d.php?prec_no=69&amp;block_no=47744&amp;year=&amp;month=&amp;day=&amp;view=p1</a:t>
            </a:r>
          </a:p>
          <a:p>
            <a:r>
              <a:rPr lang="en-US" altLang="ja-JP" sz="1200" b="0" i="0" u="none" strike="noStrike" baseline="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</a:t>
            </a:r>
            <a:r>
              <a:rPr lang="en-US" altLang="ja-JP" sz="1200" dirty="0"/>
              <a:t>(</a:t>
            </a:r>
            <a:r>
              <a:rPr lang="ja-JP" altLang="en-US" sz="1200" dirty="0"/>
              <a:t>参照</a:t>
            </a:r>
            <a:r>
              <a:rPr lang="en-US" altLang="ja-JP" sz="1200" dirty="0"/>
              <a:t>2025-08-12)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B48B36-BBC1-7686-B0DC-B49BE4328510}"/>
              </a:ext>
            </a:extLst>
          </p:cNvPr>
          <p:cNvSpPr txBox="1"/>
          <p:nvPr/>
        </p:nvSpPr>
        <p:spPr>
          <a:xfrm>
            <a:off x="1157216" y="5042385"/>
            <a:ext cx="427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+mn-ea"/>
              </a:rPr>
              <a:t>表</a:t>
            </a:r>
            <a:r>
              <a:rPr kumimoji="1" lang="en-US" altLang="ja-JP" sz="1600" b="1" dirty="0">
                <a:latin typeface="+mn-ea"/>
              </a:rPr>
              <a:t>3</a:t>
            </a:r>
            <a:r>
              <a:rPr kumimoji="1" lang="ja-JP" altLang="en-US" sz="1600" b="1" dirty="0">
                <a:latin typeface="+mn-ea"/>
              </a:rPr>
              <a:t>　鳥取県の</a:t>
            </a:r>
            <a:r>
              <a:rPr kumimoji="1" lang="en-US" altLang="ja-JP" sz="1600" b="1" dirty="0">
                <a:latin typeface="+mn-ea"/>
              </a:rPr>
              <a:t>2025</a:t>
            </a:r>
            <a:r>
              <a:rPr kumimoji="1" lang="ja-JP" altLang="en-US" sz="1600" b="1" dirty="0">
                <a:latin typeface="+mn-ea"/>
              </a:rPr>
              <a:t>年</a:t>
            </a:r>
            <a:r>
              <a:rPr kumimoji="1" lang="en-US" altLang="ja-JP" sz="1600" b="1" dirty="0">
                <a:latin typeface="+mn-ea"/>
              </a:rPr>
              <a:t>12</a:t>
            </a:r>
            <a:r>
              <a:rPr kumimoji="1" lang="ja-JP" altLang="en-US" sz="1600" b="1" dirty="0">
                <a:latin typeface="+mn-ea"/>
              </a:rPr>
              <a:t>月の各旬の平均気温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C08086-3959-C664-9369-E78FB12B04F8}"/>
              </a:ext>
            </a:extLst>
          </p:cNvPr>
          <p:cNvSpPr txBox="1"/>
          <p:nvPr/>
        </p:nvSpPr>
        <p:spPr>
          <a:xfrm>
            <a:off x="4429705" y="6867577"/>
            <a:ext cx="137449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/>
              <a:t>(</a:t>
            </a:r>
            <a:r>
              <a:rPr kumimoji="1" lang="ja-JP" altLang="en-US" sz="1200" dirty="0"/>
              <a:t>気象庁</a:t>
            </a:r>
            <a:r>
              <a:rPr kumimoji="1" lang="en-US" altLang="ja-JP" sz="1200" dirty="0"/>
              <a:t>HP</a:t>
            </a:r>
            <a:r>
              <a:rPr kumimoji="1" lang="ja-JP" altLang="en-US" sz="1200" dirty="0"/>
              <a:t>より</a:t>
            </a:r>
            <a:r>
              <a:rPr kumimoji="1" lang="en-US" altLang="ja-JP" sz="1200" dirty="0"/>
              <a:t>)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130854-1C6E-9B2C-6126-8EE9E4F0B677}"/>
              </a:ext>
            </a:extLst>
          </p:cNvPr>
          <p:cNvSpPr txBox="1"/>
          <p:nvPr/>
        </p:nvSpPr>
        <p:spPr>
          <a:xfrm>
            <a:off x="5347001" y="44177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（℃）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1DDCCB-0834-3219-D908-9E5CB7A33952}"/>
              </a:ext>
            </a:extLst>
          </p:cNvPr>
          <p:cNvSpPr txBox="1"/>
          <p:nvPr/>
        </p:nvSpPr>
        <p:spPr>
          <a:xfrm>
            <a:off x="5253848" y="65479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（℃）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5EDF90-1768-21DC-0FA5-547D1A98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3" y="2889938"/>
            <a:ext cx="4356634" cy="18706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E7FCDA-2369-1202-2F7E-CC371B33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53" y="5447842"/>
            <a:ext cx="4391195" cy="14324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C4DCDA-3061-3B58-9B05-1C61069DF157}"/>
              </a:ext>
            </a:extLst>
          </p:cNvPr>
          <p:cNvSpPr txBox="1"/>
          <p:nvPr/>
        </p:nvSpPr>
        <p:spPr>
          <a:xfrm>
            <a:off x="1028265" y="6875890"/>
            <a:ext cx="326280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平年値は</a:t>
            </a:r>
            <a:r>
              <a:rPr kumimoji="1" lang="en-US" altLang="ja-JP" sz="1200" dirty="0"/>
              <a:t>1991</a:t>
            </a:r>
            <a:r>
              <a:rPr kumimoji="1" lang="ja-JP" altLang="en-US" sz="1200" dirty="0"/>
              <a:t>～</a:t>
            </a:r>
            <a:r>
              <a:rPr kumimoji="1" lang="en-US" altLang="ja-JP" sz="1200" dirty="0"/>
              <a:t>2020</a:t>
            </a:r>
            <a:r>
              <a:rPr kumimoji="1" lang="ja-JP" altLang="en-US" sz="1200" dirty="0"/>
              <a:t>年の値から算出</a:t>
            </a:r>
          </a:p>
        </p:txBody>
      </p:sp>
    </p:spTree>
    <p:extLst>
      <p:ext uri="{BB962C8B-B14F-4D97-AF65-F5344CB8AC3E}">
        <p14:creationId xmlns:p14="http://schemas.microsoft.com/office/powerpoint/2010/main" val="136241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399</Words>
  <Application>Microsoft Office PowerPoint</Application>
  <PresentationFormat>画面に合わせる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Yu Gothic UI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尾田 昌紀</dc:creator>
  <cp:lastModifiedBy>四方田 匠己</cp:lastModifiedBy>
  <cp:revision>146</cp:revision>
  <cp:lastPrinted>2026-01-08T03:20:52Z</cp:lastPrinted>
  <dcterms:modified xsi:type="dcterms:W3CDTF">2026-01-09T04:11:32Z</dcterms:modified>
</cp:coreProperties>
</file>