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511" r:id="rId3"/>
    <p:sldId id="494" r:id="rId4"/>
    <p:sldId id="509" r:id="rId5"/>
    <p:sldId id="499" r:id="rId6"/>
    <p:sldId id="500" r:id="rId7"/>
    <p:sldId id="506" r:id="rId8"/>
    <p:sldId id="502" r:id="rId9"/>
    <p:sldId id="508" r:id="rId10"/>
    <p:sldId id="498" r:id="rId11"/>
    <p:sldId id="510" r:id="rId12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CC"/>
    <a:srgbClr val="000066"/>
    <a:srgbClr val="0000FF"/>
    <a:srgbClr val="FFCCFF"/>
    <a:srgbClr val="FF5050"/>
    <a:srgbClr val="FF9966"/>
    <a:srgbClr val="FF9999"/>
    <a:srgbClr val="FF99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濃色スタイル 2 - アクセント 1/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29" autoAdjust="0"/>
    <p:restoredTop sz="93326" autoAdjust="0"/>
  </p:normalViewPr>
  <p:slideViewPr>
    <p:cSldViewPr>
      <p:cViewPr varScale="1">
        <p:scale>
          <a:sx n="69" d="100"/>
          <a:sy n="69" d="100"/>
        </p:scale>
        <p:origin x="137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5" y="13"/>
            <a:ext cx="2950375" cy="497367"/>
          </a:xfrm>
          <a:prstGeom prst="rect">
            <a:avLst/>
          </a:prstGeom>
        </p:spPr>
        <p:txBody>
          <a:bodyPr vert="horz" lIns="92123" tIns="46061" rIns="92123" bIns="4606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221" y="13"/>
            <a:ext cx="2950374" cy="497367"/>
          </a:xfrm>
          <a:prstGeom prst="rect">
            <a:avLst/>
          </a:prstGeom>
        </p:spPr>
        <p:txBody>
          <a:bodyPr vert="horz" lIns="92123" tIns="46061" rIns="92123" bIns="46061" rtlCol="0"/>
          <a:lstStyle>
            <a:lvl1pPr algn="r">
              <a:defRPr sz="1200"/>
            </a:lvl1pPr>
          </a:lstStyle>
          <a:p>
            <a:fld id="{60AF1B21-0B2A-4F4C-83DA-2F7F98636CEB}" type="datetimeFigureOut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5" y="9440373"/>
            <a:ext cx="2950375" cy="497366"/>
          </a:xfrm>
          <a:prstGeom prst="rect">
            <a:avLst/>
          </a:prstGeom>
        </p:spPr>
        <p:txBody>
          <a:bodyPr vert="horz" lIns="92123" tIns="46061" rIns="92123" bIns="4606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221" y="9440373"/>
            <a:ext cx="2950374" cy="497366"/>
          </a:xfrm>
          <a:prstGeom prst="rect">
            <a:avLst/>
          </a:prstGeom>
        </p:spPr>
        <p:txBody>
          <a:bodyPr vert="horz" lIns="92123" tIns="46061" rIns="92123" bIns="46061" rtlCol="0" anchor="b"/>
          <a:lstStyle>
            <a:lvl1pPr algn="r">
              <a:defRPr sz="1200"/>
            </a:lvl1pPr>
          </a:lstStyle>
          <a:p>
            <a:fld id="{1BBA1AE3-DC60-4509-BAF5-4285828C71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0027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5" y="13"/>
            <a:ext cx="2950375" cy="497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5" tIns="45594" rIns="91185" bIns="45594" numCol="1" anchor="t" anchorCtr="0" compatLnSpc="1">
            <a:prstTxWarp prst="textNoShape">
              <a:avLst/>
            </a:prstTxWarp>
          </a:bodyPr>
          <a:lstStyle>
            <a:lvl1pPr defTabSz="912316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834" y="13"/>
            <a:ext cx="2948768" cy="4973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5" tIns="45594" rIns="91185" bIns="45594" numCol="1" anchor="t" anchorCtr="0" compatLnSpc="1">
            <a:prstTxWarp prst="textNoShape">
              <a:avLst/>
            </a:prstTxWarp>
          </a:bodyPr>
          <a:lstStyle>
            <a:lvl1pPr algn="r" defTabSz="912316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7287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247" y="4720995"/>
            <a:ext cx="5446724" cy="4471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5" tIns="45594" rIns="91185" bIns="45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5" y="9440373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5" tIns="45594" rIns="91185" bIns="45594" numCol="1" anchor="b" anchorCtr="0" compatLnSpc="1">
            <a:prstTxWarp prst="textNoShape">
              <a:avLst/>
            </a:prstTxWarp>
          </a:bodyPr>
          <a:lstStyle>
            <a:lvl1pPr defTabSz="912316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834" y="9440373"/>
            <a:ext cx="2948768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185" tIns="45594" rIns="91185" bIns="45594" numCol="1" anchor="b" anchorCtr="0" compatLnSpc="1">
            <a:prstTxWarp prst="textNoShape">
              <a:avLst/>
            </a:prstTxWarp>
          </a:bodyPr>
          <a:lstStyle>
            <a:lvl1pPr algn="r" defTabSz="912316">
              <a:defRPr sz="10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D11C14E-4260-4FAB-B0EF-8F70890968E5}" type="slidenum">
              <a:rPr lang="en-US" altLang="ja-JP"/>
              <a:pPr>
                <a:defRPr/>
              </a:pPr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085165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5123" name="ノート プレースホルダー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 smtClean="0">
              <a:latin typeface="Arial" panose="020B0604020202020204" pitchFamily="34" charset="0"/>
            </a:endParaRPr>
          </a:p>
        </p:txBody>
      </p:sp>
      <p:sp>
        <p:nvSpPr>
          <p:cNvPr id="512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28994" indent="-276352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26049" indent="-219174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580281" indent="-219174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32922" indent="-219174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490329" indent="-21917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47737" indent="-21917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05144" indent="-21917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62552" indent="-219174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2C3C0621-EB8C-4AB8-ABF7-C15B313D36CE}" type="slidenum">
              <a:rPr lang="en-US" altLang="ja-JP" smtClean="0">
                <a:solidFill>
                  <a:srgbClr val="000000"/>
                </a:solidFill>
              </a:rPr>
              <a:pPr/>
              <a:t>1</a:t>
            </a:fld>
            <a:endParaRPr lang="en-US" altLang="ja-JP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59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3013"/>
            <a:ext cx="4473575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ADE2F47-BB47-4020-B269-353751F51B3F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9567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5030E-F77A-485D-8AAD-C47753B42D35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32BC-72B4-4551-AE07-04578966D94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76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26911-D7B6-4F23-BF64-FD8883C8FDC2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B6390E-F2D7-4335-8C03-63A2549BF1A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85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87B58-476C-4BC4-BAF8-5211EE03052E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1C428-86D8-473D-8EF6-A036E13FA21B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8177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918D2-9312-4DA7-B225-E39A5997A729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6F1D8B-30C2-4C29-BDE5-DEF386ACD8D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2939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5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15"/>
            </a:lvl1pPr>
            <a:lvl2pPr marL="422041" indent="0" algn="ctr">
              <a:buNone/>
              <a:defRPr sz="1846"/>
            </a:lvl2pPr>
            <a:lvl3pPr marL="844083" indent="0" algn="ctr">
              <a:buNone/>
              <a:defRPr sz="1662"/>
            </a:lvl3pPr>
            <a:lvl4pPr marL="1266124" indent="0" algn="ctr">
              <a:buNone/>
              <a:defRPr sz="1477"/>
            </a:lvl4pPr>
            <a:lvl5pPr marL="1688165" indent="0" algn="ctr">
              <a:buNone/>
              <a:defRPr sz="1477"/>
            </a:lvl5pPr>
            <a:lvl6pPr marL="2110207" indent="0" algn="ctr">
              <a:buNone/>
              <a:defRPr sz="1477"/>
            </a:lvl6pPr>
            <a:lvl7pPr marL="2532248" indent="0" algn="ctr">
              <a:buNone/>
              <a:defRPr sz="1477"/>
            </a:lvl7pPr>
            <a:lvl8pPr marL="2954289" indent="0" algn="ctr">
              <a:buNone/>
              <a:defRPr sz="1477"/>
            </a:lvl8pPr>
            <a:lvl9pPr marL="3376331" indent="0" algn="ctr">
              <a:buNone/>
              <a:defRPr sz="147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077172-EC37-4F13-8C25-DFF35DC44383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5988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68C1-995F-4326-B449-1275AE78191B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28449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1709741"/>
            <a:ext cx="7886700" cy="2852737"/>
          </a:xfrm>
        </p:spPr>
        <p:txBody>
          <a:bodyPr anchor="b"/>
          <a:lstStyle>
            <a:lvl1pPr>
              <a:defRPr sz="553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4589466"/>
            <a:ext cx="7886700" cy="1500187"/>
          </a:xfrm>
        </p:spPr>
        <p:txBody>
          <a:bodyPr/>
          <a:lstStyle>
            <a:lvl1pPr marL="0" indent="0">
              <a:buNone/>
              <a:defRPr sz="2215">
                <a:solidFill>
                  <a:schemeClr val="tx1"/>
                </a:solidFill>
              </a:defRPr>
            </a:lvl1pPr>
            <a:lvl2pPr marL="422041" indent="0">
              <a:buNone/>
              <a:defRPr sz="1846">
                <a:solidFill>
                  <a:schemeClr val="tx1">
                    <a:tint val="75000"/>
                  </a:schemeClr>
                </a:solidFill>
              </a:defRPr>
            </a:lvl2pPr>
            <a:lvl3pPr marL="844083" indent="0">
              <a:buNone/>
              <a:defRPr sz="1662">
                <a:solidFill>
                  <a:schemeClr val="tx1">
                    <a:tint val="75000"/>
                  </a:schemeClr>
                </a:solidFill>
              </a:defRPr>
            </a:lvl3pPr>
            <a:lvl4pPr marL="1266124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4pPr>
            <a:lvl5pPr marL="1688165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5pPr>
            <a:lvl6pPr marL="2110207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6pPr>
            <a:lvl7pPr marL="2532248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7pPr>
            <a:lvl8pPr marL="2954289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8pPr>
            <a:lvl9pPr marL="3376331" indent="0">
              <a:buNone/>
              <a:defRPr sz="147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993E9-4959-448E-AEC2-B79AC5DF2580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297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FD8DC-1BC8-47F6-8BCD-CB6994D8EDA5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02322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8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22041" indent="0">
              <a:buNone/>
              <a:defRPr sz="1846" b="1"/>
            </a:lvl2pPr>
            <a:lvl3pPr marL="844083" indent="0">
              <a:buNone/>
              <a:defRPr sz="1662" b="1"/>
            </a:lvl3pPr>
            <a:lvl4pPr marL="1266124" indent="0">
              <a:buNone/>
              <a:defRPr sz="1477" b="1"/>
            </a:lvl4pPr>
            <a:lvl5pPr marL="1688165" indent="0">
              <a:buNone/>
              <a:defRPr sz="1477" b="1"/>
            </a:lvl5pPr>
            <a:lvl6pPr marL="2110207" indent="0">
              <a:buNone/>
              <a:defRPr sz="1477" b="1"/>
            </a:lvl6pPr>
            <a:lvl7pPr marL="2532248" indent="0">
              <a:buNone/>
              <a:defRPr sz="1477" b="1"/>
            </a:lvl7pPr>
            <a:lvl8pPr marL="2954289" indent="0">
              <a:buNone/>
              <a:defRPr sz="1477" b="1"/>
            </a:lvl8pPr>
            <a:lvl9pPr marL="3376331" indent="0">
              <a:buNone/>
              <a:defRPr sz="147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C314-87E0-4160-9457-A607A8F6794E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7460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BDE4F-F0AA-4946-8279-12590BC0F0FD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17598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B82EDA-6C0E-4F6E-9527-ED862AEA2683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0622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7A77EF-4504-4AA7-B62D-FE07FADC76AA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B537A-D835-4EE1-AFF5-AF49A5316BA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6586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215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1C9A-17FE-4483-ACEE-60F051A4105E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592672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457200"/>
            <a:ext cx="2949178" cy="1600200"/>
          </a:xfrm>
        </p:spPr>
        <p:txBody>
          <a:bodyPr anchor="b"/>
          <a:lstStyle>
            <a:lvl1pPr>
              <a:defRPr sz="2954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2954"/>
            </a:lvl1pPr>
            <a:lvl2pPr marL="422041" indent="0">
              <a:buNone/>
              <a:defRPr sz="2585"/>
            </a:lvl2pPr>
            <a:lvl3pPr marL="844083" indent="0">
              <a:buNone/>
              <a:defRPr sz="2215"/>
            </a:lvl3pPr>
            <a:lvl4pPr marL="1266124" indent="0">
              <a:buNone/>
              <a:defRPr sz="1846"/>
            </a:lvl4pPr>
            <a:lvl5pPr marL="1688165" indent="0">
              <a:buNone/>
              <a:defRPr sz="1846"/>
            </a:lvl5pPr>
            <a:lvl6pPr marL="2110207" indent="0">
              <a:buNone/>
              <a:defRPr sz="1846"/>
            </a:lvl6pPr>
            <a:lvl7pPr marL="2532248" indent="0">
              <a:buNone/>
              <a:defRPr sz="1846"/>
            </a:lvl7pPr>
            <a:lvl8pPr marL="2954289" indent="0">
              <a:buNone/>
              <a:defRPr sz="1846"/>
            </a:lvl8pPr>
            <a:lvl9pPr marL="3376331" indent="0">
              <a:buNone/>
              <a:defRPr sz="184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2057400"/>
            <a:ext cx="2949178" cy="3811588"/>
          </a:xfrm>
        </p:spPr>
        <p:txBody>
          <a:bodyPr/>
          <a:lstStyle>
            <a:lvl1pPr marL="0" indent="0">
              <a:buNone/>
              <a:defRPr sz="1477"/>
            </a:lvl1pPr>
            <a:lvl2pPr marL="422041" indent="0">
              <a:buNone/>
              <a:defRPr sz="1292"/>
            </a:lvl2pPr>
            <a:lvl3pPr marL="844083" indent="0">
              <a:buNone/>
              <a:defRPr sz="1108"/>
            </a:lvl3pPr>
            <a:lvl4pPr marL="1266124" indent="0">
              <a:buNone/>
              <a:defRPr sz="923"/>
            </a:lvl4pPr>
            <a:lvl5pPr marL="1688165" indent="0">
              <a:buNone/>
              <a:defRPr sz="923"/>
            </a:lvl5pPr>
            <a:lvl6pPr marL="2110207" indent="0">
              <a:buNone/>
              <a:defRPr sz="923"/>
            </a:lvl6pPr>
            <a:lvl7pPr marL="2532248" indent="0">
              <a:buNone/>
              <a:defRPr sz="923"/>
            </a:lvl7pPr>
            <a:lvl8pPr marL="2954289" indent="0">
              <a:buNone/>
              <a:defRPr sz="923"/>
            </a:lvl8pPr>
            <a:lvl9pPr marL="3376331" indent="0">
              <a:buNone/>
              <a:defRPr sz="92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A25A2-17E9-4142-B1A6-1AC7C4335794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433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71C9A-17FE-4483-ACEE-60F051A4105E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565639"/>
      </p:ext>
    </p:extLst>
  </p:cSld>
  <p:clrMapOvr>
    <a:masterClrMapping/>
  </p:clrMapOvr>
  <p:hf sldNum="0"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A7239-9BFB-46D1-8F6D-D4A378DF275E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074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9B0F2-8F10-48E6-B310-0FBC2F2ED78B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E887C-5502-4996-A5E7-07DEA09F5508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95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93E567-3016-42D1-AF19-88DCBCF18157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178C9F-896D-4295-893C-7651E28EF2E6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460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4477E-2DDB-46A3-8FE1-72A2433B46C3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9E1A1-4C67-41FB-8E41-8DF1D54E448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574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FE4BE-CE49-4C41-8445-7589BDFF19B4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BAA8D-71B0-4929-9054-222B8629694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383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79EC9-053C-46AF-BFFE-C21FB9BC04AA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5EA70D-E56E-4D11-AC19-DD9B0B24A88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444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6D997-DF31-4156-8079-A769CB28535E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43EE4-CEF6-42B5-AB34-C20AEB69586E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772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68455-C1A4-4F08-BCA5-86F5AD207027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FAB53-54C7-4B3E-9985-706A221FB6C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3092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6FE69242-360B-42DA-9922-606F381B66DE}" type="datetime1">
              <a:rPr lang="ja-JP" altLang="en-US" smtClean="0">
                <a:solidFill>
                  <a:srgbClr val="000000"/>
                </a:solidFill>
              </a:rPr>
              <a:t>2022/12/26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7412DCB-594E-4430-A43E-73B456CB1207}" type="slidenum">
              <a:rPr lang="en-US" altLang="ja-JP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57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1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1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71C9A-17FE-4483-ACEE-60F051A4105E}" type="datetime1">
              <a:rPr kumimoji="1" lang="ja-JP" altLang="en-US" smtClean="0"/>
              <a:t>2022/12/26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1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9CB23-5EA0-4D99-A7AF-3CCCB85B8A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5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hf sldNum="0" hdr="0" ftr="0" dt="0"/>
  <p:txStyles>
    <p:titleStyle>
      <a:lvl1pPr algn="l" defTabSz="844083" rtl="0" eaLnBrk="1" latinLnBrk="0" hangingPunct="1">
        <a:lnSpc>
          <a:spcPct val="90000"/>
        </a:lnSpc>
        <a:spcBef>
          <a:spcPct val="0"/>
        </a:spcBef>
        <a:buNone/>
        <a:defRPr kumimoji="1" sz="4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1021" indent="-211021" algn="l" defTabSz="844083" rtl="0" eaLnBrk="1" latinLnBrk="0" hangingPunct="1">
        <a:lnSpc>
          <a:spcPct val="90000"/>
        </a:lnSpc>
        <a:spcBef>
          <a:spcPts val="923"/>
        </a:spcBef>
        <a:buFont typeface="Arial" panose="020B0604020202020204" pitchFamily="34" charset="0"/>
        <a:buChar char="•"/>
        <a:defRPr kumimoji="1" sz="2585" kern="1200">
          <a:solidFill>
            <a:schemeClr val="tx1"/>
          </a:solidFill>
          <a:latin typeface="+mn-lt"/>
          <a:ea typeface="+mn-ea"/>
          <a:cs typeface="+mn-cs"/>
        </a:defRPr>
      </a:lvl1pPr>
      <a:lvl2pPr marL="633062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2215" kern="1200">
          <a:solidFill>
            <a:schemeClr val="tx1"/>
          </a:solidFill>
          <a:latin typeface="+mn-lt"/>
          <a:ea typeface="+mn-ea"/>
          <a:cs typeface="+mn-cs"/>
        </a:defRPr>
      </a:lvl2pPr>
      <a:lvl3pPr marL="1055103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846" kern="1200">
          <a:solidFill>
            <a:schemeClr val="tx1"/>
          </a:solidFill>
          <a:latin typeface="+mn-lt"/>
          <a:ea typeface="+mn-ea"/>
          <a:cs typeface="+mn-cs"/>
        </a:defRPr>
      </a:lvl3pPr>
      <a:lvl4pPr marL="1477145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899186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321227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3165310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587351" indent="-211021" algn="l" defTabSz="844083" rtl="0" eaLnBrk="1" latinLnBrk="0" hangingPunct="1">
        <a:lnSpc>
          <a:spcPct val="90000"/>
        </a:lnSpc>
        <a:spcBef>
          <a:spcPts val="462"/>
        </a:spcBef>
        <a:buFont typeface="Arial" panose="020B0604020202020204" pitchFamily="34" charset="0"/>
        <a:buChar char="•"/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204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4083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6124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8165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10207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2248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4289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6331" algn="l" defTabSz="844083" rtl="0" eaLnBrk="1" latinLnBrk="0" hangingPunct="1">
        <a:defRPr kumimoji="1"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ChangeArrowheads="1"/>
          </p:cNvSpPr>
          <p:nvPr/>
        </p:nvSpPr>
        <p:spPr bwMode="auto">
          <a:xfrm>
            <a:off x="395536" y="1628800"/>
            <a:ext cx="8496944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t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日時：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令和４年１２月２６日（月）午後</a:t>
            </a:r>
            <a:r>
              <a:rPr lang="en-US" altLang="ja-JP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時</a:t>
            </a:r>
            <a:r>
              <a:rPr lang="en-US" altLang="ja-JP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40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分～</a:t>
            </a:r>
            <a:r>
              <a:rPr lang="en-US" altLang="ja-JP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時</a:t>
            </a:r>
            <a:r>
              <a:rPr lang="en-US" altLang="ja-JP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30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分</a:t>
            </a: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spcBef>
                <a:spcPct val="0"/>
              </a:spcBef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　　</a:t>
            </a: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場所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：</a:t>
            </a: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鳥取県庁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第３応接室</a:t>
            </a:r>
            <a:r>
              <a:rPr lang="ja-JP" altLang="en-US" sz="2000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（本庁舎</a:t>
            </a:r>
            <a:r>
              <a:rPr lang="ja-JP" altLang="en-US" sz="20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３階）</a:t>
            </a:r>
            <a:endParaRPr lang="en-US" altLang="ja-JP" sz="20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342900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出席：知事、副知事、統轄監</a:t>
            </a: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indent="711200">
              <a:spcBef>
                <a:spcPct val="0"/>
              </a:spcBef>
              <a:buNone/>
              <a:defRPr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新型コロナウイルス感染症対策本部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事務局、令和</a:t>
            </a: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新時代創造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本部</a:t>
            </a:r>
            <a:endParaRPr lang="en-US" altLang="ja-JP" sz="2000" b="1" dirty="0" smtClean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indent="711200">
              <a:spcBef>
                <a:spcPct val="0"/>
              </a:spcBef>
              <a:buNone/>
              <a:defRPr/>
            </a:pP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交流</a:t>
            </a: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人口拡大本部、危機管理局、総務部、地域づくり推進部</a:t>
            </a: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indent="711200">
              <a:spcBef>
                <a:spcPct val="0"/>
              </a:spcBef>
              <a:buNone/>
              <a:defRPr/>
            </a:pP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福祉</a:t>
            </a: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保健部、子育て・人財局、生活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環境部、商工労働部</a:t>
            </a:r>
            <a:endParaRPr lang="en-US" altLang="ja-JP" sz="2000" b="1" dirty="0" smtClean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indent="711200">
              <a:spcBef>
                <a:spcPct val="0"/>
              </a:spcBef>
              <a:buNone/>
              <a:defRPr/>
            </a:pP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農林</a:t>
            </a: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水産部、県土整備部、教育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委員会、各総合事務所</a:t>
            </a:r>
            <a:r>
              <a:rPr lang="ja-JP" altLang="en-US" sz="200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　　  </a:t>
            </a:r>
            <a:endParaRPr lang="en-US" altLang="ja-JP" sz="180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議題：</a:t>
            </a: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buNone/>
            </a:pP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（１）</a:t>
            </a:r>
            <a:r>
              <a:rPr lang="ja-JP" altLang="en-US" sz="2000" b="1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国令和 ５年度</a:t>
            </a:r>
            <a:r>
              <a:rPr lang="ja-JP" altLang="en-US" sz="2000" b="1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予算の概要及び本県の対応について</a:t>
            </a:r>
            <a:endParaRPr lang="en-US" altLang="ja-JP" sz="2000" b="1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buNone/>
            </a:pPr>
            <a:r>
              <a:rPr lang="ja-JP" altLang="en-US" sz="2000" b="1" kern="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ＭＳ 明朝" panose="02020609040205080304" pitchFamily="17" charset="-128"/>
              </a:rPr>
              <a:t>（２）</a:t>
            </a:r>
            <a:r>
              <a:rPr lang="ja-JP" altLang="en-US" sz="2000" b="1" kern="0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ＭＳ 明朝" panose="02020609040205080304" pitchFamily="17" charset="-128"/>
              </a:rPr>
              <a:t>令和５年度</a:t>
            </a:r>
            <a:r>
              <a:rPr lang="ja-JP" altLang="en-US" sz="2000" b="1" kern="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ＭＳ 明朝" panose="02020609040205080304" pitchFamily="17" charset="-128"/>
              </a:rPr>
              <a:t>当初</a:t>
            </a:r>
            <a:r>
              <a:rPr lang="ja-JP" altLang="en-US" sz="2000" b="1" kern="0" dirty="0" smtClean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ＭＳ 明朝" panose="02020609040205080304" pitchFamily="17" charset="-128"/>
              </a:rPr>
              <a:t>予算に</a:t>
            </a:r>
            <a:r>
              <a:rPr lang="ja-JP" altLang="en-US" sz="2000" b="1" kern="0" dirty="0">
                <a:solidFill>
                  <a:srgbClr val="0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ＭＳ 明朝" panose="02020609040205080304" pitchFamily="17" charset="-128"/>
              </a:rPr>
              <a:t>ついて</a:t>
            </a:r>
            <a:endParaRPr lang="en-US" altLang="ja-JP" sz="2000" b="1" kern="0" dirty="0">
              <a:solidFill>
                <a:srgbClr val="000000"/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ＭＳ 明朝" panose="02020609040205080304" pitchFamily="17" charset="-128"/>
            </a:endParaRPr>
          </a:p>
          <a:p>
            <a:pPr>
              <a:spcBef>
                <a:spcPct val="0"/>
              </a:spcBef>
              <a:buNone/>
            </a:pPr>
            <a:endParaRPr lang="en-US" altLang="ja-JP" sz="2000" b="1" kern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ＭＳ 明朝" panose="02020609040205080304" pitchFamily="17" charset="-128"/>
            </a:endParaRPr>
          </a:p>
          <a:p>
            <a:pPr>
              <a:spcBef>
                <a:spcPct val="0"/>
              </a:spcBef>
              <a:buNone/>
            </a:pPr>
            <a:endParaRPr lang="en-US" altLang="ja-JP" sz="2000" b="1" kern="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ＭＳ 明朝" panose="02020609040205080304" pitchFamily="17" charset="-128"/>
            </a:endParaRPr>
          </a:p>
          <a:p>
            <a:pPr>
              <a:buNone/>
            </a:pPr>
            <a:endParaRPr lang="ja-JP" altLang="en-US" sz="2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099" name="Rectangle 12"/>
          <p:cNvSpPr>
            <a:spLocks noChangeArrowheads="1"/>
          </p:cNvSpPr>
          <p:nvPr/>
        </p:nvSpPr>
        <p:spPr bwMode="auto">
          <a:xfrm>
            <a:off x="321715" y="556862"/>
            <a:ext cx="8686677" cy="72008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2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国予算対策幹部会議及び</a:t>
            </a:r>
            <a:r>
              <a:rPr lang="ja-JP" altLang="en-US" sz="2600" b="1" dirty="0" smtClean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令和４年度</a:t>
            </a:r>
            <a:r>
              <a:rPr lang="ja-JP" altLang="en-US" sz="26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第２回政策戦略会議</a:t>
            </a:r>
          </a:p>
        </p:txBody>
      </p:sp>
    </p:spTree>
    <p:extLst>
      <p:ext uri="{BB962C8B-B14F-4D97-AF65-F5344CB8AC3E}">
        <p14:creationId xmlns:p14="http://schemas.microsoft.com/office/powerpoint/2010/main" val="171838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1"/>
          <p:cNvSpPr txBox="1">
            <a:spLocks/>
          </p:cNvSpPr>
          <p:nvPr/>
        </p:nvSpPr>
        <p:spPr bwMode="auto">
          <a:xfrm>
            <a:off x="-19272" y="-36134"/>
            <a:ext cx="9144000" cy="620688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265113" algn="ctr">
              <a:spcBef>
                <a:spcPts val="0"/>
              </a:spcBef>
              <a:spcAft>
                <a:spcPts val="0"/>
              </a:spcAft>
              <a:buFontTx/>
              <a:buNone/>
              <a:defRPr/>
            </a:pPr>
            <a:r>
              <a:rPr lang="ja-JP" altLang="en-US" kern="100" dirty="0" smtClean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anose="02020603050405020304" pitchFamily="18" charset="0"/>
              </a:rPr>
              <a:t>令和５年度当初予算</a:t>
            </a:r>
            <a:endParaRPr lang="en-US" altLang="ja-JP" kern="1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23528" y="2691092"/>
            <a:ext cx="8640960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spcBef>
                <a:spcPts val="1100"/>
              </a:spcBef>
              <a:buFont typeface="Wingdings" panose="05000000000000000000" pitchFamily="2" charset="2"/>
              <a:buChar char="ü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新型コロナウイルス感染拡大に備えた医療・検査体制確保、ワクチン接種の促進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spcBef>
                <a:spcPts val="1100"/>
              </a:spcBef>
              <a:buFont typeface="Wingdings" panose="05000000000000000000" pitchFamily="2" charset="2"/>
              <a:buChar char="ü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観光需要回復に向けた切れ目ない観光支援の継続、インバウンド再開を見据えた観光振興</a:t>
            </a:r>
            <a:endParaRPr lang="en-US" altLang="ja-JP" sz="2000" dirty="0" smtClean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spcBef>
                <a:spcPts val="1100"/>
              </a:spcBef>
              <a:buFont typeface="Wingdings" panose="05000000000000000000" pitchFamily="2" charset="2"/>
              <a:buChar char="ü"/>
            </a:pP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物価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高騰・コロナの影響を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克服するため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の事業者・生活困窮者に対する切れ目ない支援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spcBef>
                <a:spcPts val="1100"/>
              </a:spcBef>
              <a:buFont typeface="Wingdings" panose="05000000000000000000" pitchFamily="2" charset="2"/>
              <a:buChar char="ü"/>
            </a:pPr>
            <a:r>
              <a:rPr lang="ja-JP" altLang="en-US" sz="20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ねんりん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ピック開催に向けた機運醸成・開催準備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spcBef>
                <a:spcPts val="1100"/>
              </a:spcBef>
              <a:buFont typeface="Wingdings" panose="05000000000000000000" pitchFamily="2" charset="2"/>
              <a:buChar char="ü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青谷かみじち史跡公園の開園に向けた</a:t>
            </a:r>
            <a:r>
              <a:rPr lang="en-US" altLang="ja-JP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PR</a:t>
            </a:r>
            <a:r>
              <a:rPr lang="ja-JP" altLang="en-US" sz="20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県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立美術館開館に向けた機運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醸成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spcBef>
                <a:spcPts val="1100"/>
              </a:spcBef>
              <a:buFont typeface="Wingdings" panose="05000000000000000000" pitchFamily="2" charset="2"/>
              <a:buChar char="ü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国際バカロレア教育の推進に向けた環境整備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342900" indent="-342900">
              <a:spcBef>
                <a:spcPts val="1100"/>
              </a:spcBef>
              <a:buFont typeface="Wingdings" panose="05000000000000000000" pitchFamily="2" charset="2"/>
              <a:buChar char="ü"/>
            </a:pP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県民の安全・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安心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のための防災・減災、国土強靭化関連施策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79512" y="980728"/>
            <a:ext cx="7056784" cy="576064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u"/>
            </a:pP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当初予算は、統一地方選挙を控え、骨格予算編成</a:t>
            </a:r>
            <a:endParaRPr lang="ja-JP" altLang="en-US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179512" y="1916385"/>
            <a:ext cx="8352928" cy="576000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u"/>
            </a:pP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コロナ対策など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年度当初から取り組む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こと</a:t>
            </a:r>
            <a:r>
              <a:rPr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が必要な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r>
              <a:rPr lang="ja-JP" altLang="en-US" sz="24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を</a:t>
            </a:r>
            <a:r>
              <a:rPr kumimoji="1" lang="ja-JP" altLang="en-US" sz="2400" b="1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計上</a:t>
            </a:r>
            <a:endParaRPr kumimoji="1" lang="ja-JP" altLang="en-US" sz="24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スライド番号プレースホルダー 1"/>
          <p:cNvSpPr txBox="1">
            <a:spLocks/>
          </p:cNvSpPr>
          <p:nvPr/>
        </p:nvSpPr>
        <p:spPr bwMode="auto">
          <a:xfrm>
            <a:off x="70104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8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>
                <a:solidFill>
                  <a:srgbClr val="000000"/>
                </a:solidFill>
              </a:rPr>
              <a:t>9</a:t>
            </a:r>
            <a:endParaRPr lang="en-US" altLang="ja-JP" sz="1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938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 bwMode="auto">
          <a:xfrm>
            <a:off x="0" y="-13884"/>
            <a:ext cx="9144000" cy="562564"/>
          </a:xfrm>
          <a:prstGeom prst="rect">
            <a:avLst/>
          </a:prstGeom>
          <a:solidFill>
            <a:srgbClr val="000066"/>
          </a:solidFill>
          <a:ln>
            <a:noFill/>
          </a:ln>
          <a:extLst/>
        </p:spPr>
        <p:txBody>
          <a:bodyPr anchor="t" anchorCtr="0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None/>
              <a:defRPr/>
            </a:pPr>
            <a:r>
              <a:rPr lang="ja-JP" altLang="ja-JP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５</a:t>
            </a:r>
            <a:r>
              <a:rPr lang="ja-JP" altLang="ja-JP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</a:t>
            </a:r>
            <a:r>
              <a:rPr lang="ja-JP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国当初予算案の</a:t>
            </a:r>
            <a:r>
              <a:rPr lang="ja-JP" altLang="ja-JP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概要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12/23</a:t>
            </a:r>
            <a:r>
              <a:rPr lang="ja-JP" altLang="en-US" sz="2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閣議決定）</a:t>
            </a:r>
            <a:endParaRPr lang="ja-JP" altLang="en-US" sz="2000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534447"/>
            <a:ext cx="9540552" cy="423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一般</a:t>
            </a:r>
            <a:r>
              <a:rPr lang="ja-JP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会計の歳出総額は過去最大</a:t>
            </a:r>
            <a:r>
              <a:rPr lang="ja-JP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１１４</a:t>
            </a:r>
            <a:r>
              <a:rPr lang="ja-JP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３，８１２</a:t>
            </a:r>
            <a:r>
              <a:rPr lang="ja-JP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億円（前年度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当初比＋約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兆円</a:t>
            </a:r>
            <a:r>
              <a:rPr lang="ja-JP" altLang="ja-JP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年連続で</a:t>
            </a:r>
            <a:r>
              <a:rPr lang="en-US" altLang="ja-JP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兆円突破、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１１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年連続で最大を更新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l"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補正予算と合わせ、「日本が直面する歴史的な難局を乗り越え、わが国の未来を切り開く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ため</a:t>
            </a:r>
            <a:endParaRPr lang="en-US" altLang="ja-JP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の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予算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」、「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めりはりの利いた予算</a:t>
            </a:r>
            <a:r>
              <a:rPr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」の実現を目指す。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歳出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一般歳出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72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7,317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億円（前年度比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＋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53,571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</a:p>
          <a:p>
            <a:pPr lvl="2"/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社会保障関係費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36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8,889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億円（前年度比＋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6,154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2"/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公共事業関係費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600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億円（前年度比＋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億円）※補正で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.9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兆円計上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地方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交付税交付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16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3,992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前年度比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+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5,166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国債費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25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2,503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（前年度比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＋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9,111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歳入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ja-JP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税収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69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4,400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ja-JP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円（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前年度比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＋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2,050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新規国債発行額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35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6,230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億円（前年度比</a:t>
            </a:r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▲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3,030</a:t>
            </a:r>
            <a:r>
              <a:rPr lang="ja-JP" altLang="ja-JP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＜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赤字国債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29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650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▲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6,100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億円）、建設国債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5,580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億円（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+3,070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＞</a:t>
            </a:r>
            <a:endParaRPr lang="ja-JP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1200150" lvl="2" indent="-285750">
              <a:buFont typeface="Yu Gothic" panose="020B0400000000000000" pitchFamily="50" charset="-128"/>
              <a:buChar char="※"/>
            </a:pP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歳入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の国債依存度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は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31.1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前年度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34.3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％から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更に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減少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（参考）令和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次補正予算（</a:t>
            </a:r>
            <a:r>
              <a:rPr lang="en-US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10/28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成立）の追加歳出：約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29.1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兆円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＜当初予算案のイメージ＞</a:t>
            </a:r>
            <a:endParaRPr lang="ja-JP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78389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>
                <a:solidFill>
                  <a:srgbClr val="000000"/>
                </a:solidFill>
              </a:rPr>
              <a:t>1</a:t>
            </a:r>
            <a:endParaRPr lang="en-US" altLang="ja-JP" sz="1400" dirty="0" smtClean="0">
              <a:solidFill>
                <a:srgbClr val="000000"/>
              </a:solidFill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4437112"/>
            <a:ext cx="8424936" cy="242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47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69005" y="764704"/>
            <a:ext cx="8805990" cy="6349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■都市部を中心に地方税</a:t>
            </a: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等の大幅な回復を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見込むとともに、地方交付税　</a:t>
            </a:r>
            <a:endParaRPr kumimoji="0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 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について今年度を上回る額が確保され、</a:t>
            </a:r>
            <a:r>
              <a:rPr kumimoji="0" lang="ja-JP" altLang="en-US" sz="2000" b="1" i="0" u="heavy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一般</a:t>
            </a:r>
            <a:r>
              <a:rPr kumimoji="0" lang="ja-JP" altLang="en-US" sz="2000" b="1" i="0" u="heavy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財源</a:t>
            </a:r>
            <a:r>
              <a:rPr kumimoji="0" lang="ja-JP" altLang="en-US" sz="2000" b="1" i="0" u="heavy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総額が確保された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。</a:t>
            </a: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923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63774" marR="0" lvl="0" indent="-263774" algn="l" defTabSz="422041" rtl="0" eaLnBrk="1" fontAlgn="auto" latinLnBrk="0" hangingPunct="1">
              <a:lnSpc>
                <a:spcPts val="1754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ja-JP" altLang="en-US" sz="1477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一般財源総額（水準超経費除き）</a:t>
            </a:r>
            <a:r>
              <a:rPr kumimoji="0" lang="ja-JP" altLang="en-US" sz="1477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６２．</a:t>
            </a:r>
            <a:r>
              <a:rPr kumimoji="0" lang="ja-JP" altLang="en-US" sz="1477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２</a:t>
            </a:r>
            <a:r>
              <a:rPr kumimoji="0" lang="ja-JP" altLang="en-US" sz="1477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兆円</a:t>
            </a:r>
            <a:r>
              <a:rPr kumimoji="0" lang="ja-JP" altLang="en-US" sz="1477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（前年度比＋</a:t>
            </a:r>
            <a:r>
              <a:rPr kumimoji="0" lang="en-US" altLang="ja-JP" sz="1477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0.2</a:t>
            </a:r>
            <a:r>
              <a:rPr kumimoji="0" lang="ja-JP" altLang="en-US" sz="1477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兆円、前年度</a:t>
            </a:r>
            <a:r>
              <a:rPr kumimoji="0" lang="en-US" altLang="ja-JP" sz="1477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62.0</a:t>
            </a:r>
            <a:r>
              <a:rPr kumimoji="0" lang="ja-JP" altLang="en-US" sz="1477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兆円）</a:t>
            </a:r>
            <a:r>
              <a:rPr kumimoji="0" lang="en-US" altLang="ja-JP" sz="1477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/>
            </a:r>
            <a:br>
              <a:rPr kumimoji="0" lang="en-US" altLang="ja-JP" sz="1477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0" lang="en-US" altLang="ja-JP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/>
            </a:r>
            <a:br>
              <a:rPr kumimoji="0" lang="en-US" altLang="ja-JP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・地方税・地方譲与税　　　　　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４５．５兆円</a:t>
            </a: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（前年度比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＋</a:t>
            </a:r>
            <a:r>
              <a:rPr kumimoji="0" lang="en-US" altLang="ja-JP" sz="1477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1.6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兆円</a:t>
            </a: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前年度</a:t>
            </a:r>
            <a:r>
              <a:rPr kumimoji="0" lang="en-US" altLang="ja-JP" sz="1477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43.8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</a:t>
            </a: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円）</a:t>
            </a:r>
            <a:r>
              <a:rPr kumimoji="0" lang="en-US" altLang="ja-JP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/>
            </a:r>
            <a:br>
              <a:rPr kumimoji="0" lang="en-US" altLang="ja-JP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・地方特例交付金等　　　　　　　 ０．２兆円（　　同　　 ▲</a:t>
            </a:r>
            <a:r>
              <a:rPr kumimoji="0" lang="en-US" altLang="ja-JP" sz="1477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0.0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兆円</a:t>
            </a: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　　同　　</a:t>
            </a:r>
            <a:r>
              <a:rPr kumimoji="0" lang="en-US" altLang="ja-JP" sz="1477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0.2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</a:t>
            </a: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円）</a:t>
            </a:r>
            <a:r>
              <a:rPr kumimoji="0" lang="en-US" altLang="ja-JP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/>
            </a:r>
            <a:br>
              <a:rPr kumimoji="0" lang="en-US" altLang="ja-JP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地方交付税（出口ベース）　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１８．４兆円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　　同　　 ＋</a:t>
            </a:r>
            <a:r>
              <a:rPr kumimoji="0" lang="en-US" altLang="ja-JP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0.3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円、　　同　</a:t>
            </a:r>
            <a:r>
              <a:rPr kumimoji="0" lang="en-US" altLang="ja-JP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18.1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円）</a:t>
            </a:r>
            <a:r>
              <a:rPr kumimoji="0" lang="en-US" altLang="ja-JP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/>
            </a:r>
            <a:br>
              <a:rPr kumimoji="0" lang="en-US" altLang="ja-JP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</a:b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・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臨時財政対策債　　　　　　　　  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１．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０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兆円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　　同　　 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▲</a:t>
            </a:r>
            <a:r>
              <a:rPr kumimoji="0" lang="en-US" altLang="ja-JP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0.8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円、　　同　　</a:t>
            </a:r>
            <a:r>
              <a:rPr kumimoji="0" lang="en-US" altLang="ja-JP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1.8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円）</a:t>
            </a:r>
            <a:endParaRPr kumimoji="0" lang="en-US" altLang="ja-JP" sz="2215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846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■臨時財政対策債発行額のさらなる抑制が図られ、平成</a:t>
            </a:r>
            <a:r>
              <a:rPr kumimoji="0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13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年の制度創設以降</a:t>
            </a:r>
            <a:endParaRPr kumimoji="0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最少額となり、地方財政の健全化に寄与。</a:t>
            </a:r>
            <a:endParaRPr kumimoji="0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■デジタル田園都市国家構想事業費（仮称）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」の創設</a:t>
            </a:r>
            <a:endParaRPr kumimoji="0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63774" marR="0" lvl="0" indent="-263774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「</a:t>
            </a: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まち・ひと・しごと創生事業費」を「地方創生推進費（仮称）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」（</a:t>
            </a:r>
            <a:r>
              <a:rPr kumimoji="0" lang="en-US" altLang="ja-JP" sz="147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1.0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兆円）に</a:t>
            </a: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名称変更した上で、「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地域</a:t>
            </a:r>
            <a:endParaRPr kumimoji="0" lang="en-US" altLang="ja-JP" sz="1477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デジタル社会推進費</a:t>
            </a: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」</a:t>
            </a:r>
            <a:r>
              <a:rPr kumimoji="0" lang="ja-JP" altLang="en-US" sz="1477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とあわせた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「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デジタル田園都市国家構想事業費（仮称）」（</a:t>
            </a:r>
            <a:r>
              <a:rPr kumimoji="0" lang="en-US" altLang="ja-JP" sz="1477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1.25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兆円）を創設</a:t>
            </a:r>
            <a:endParaRPr kumimoji="0" lang="en-US" altLang="ja-JP" sz="1477" b="0" i="0" u="sng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846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■地域の脱炭素化の推進</a:t>
            </a:r>
            <a:endParaRPr kumimoji="0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63774" marR="0" lvl="0" indent="-263774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ja-JP" altLang="en-US" sz="1477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地域脱炭素の取組を計画的に実施できるよう、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新たに「脱炭素化推進事業費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」として</a:t>
            </a:r>
            <a:r>
              <a:rPr kumimoji="0" lang="en-US" altLang="ja-JP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1,000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円を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計上し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、「脱炭素化</a:t>
            </a:r>
            <a:r>
              <a:rPr kumimoji="0" lang="ja-JP" altLang="en-US" sz="1477" b="0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推進</a:t>
            </a:r>
            <a:r>
              <a:rPr kumimoji="0" lang="ja-JP" altLang="en-US" sz="1477" b="0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事業債」を創設</a:t>
            </a:r>
            <a:endParaRPr kumimoji="0" lang="en-US" altLang="ja-JP" sz="1477" b="0" i="0" u="sng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63774" marR="0" lvl="0" indent="-263774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0" lang="en-US" altLang="ja-JP" sz="1477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⇒本県</a:t>
            </a: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への影響については、１月に公表される地方財政計画を踏まえ、税収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見通し</a:t>
            </a:r>
            <a:endParaRPr kumimoji="0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</a:t>
            </a:r>
            <a:r>
              <a:rPr kumimoji="0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 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など</a:t>
            </a: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</a:t>
            </a:r>
            <a:r>
              <a:rPr kumimoji="0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含め詳細</a:t>
            </a:r>
            <a:r>
              <a:rPr kumimoji="0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を算定</a:t>
            </a:r>
          </a:p>
          <a:p>
            <a:pPr marL="0" marR="0" lvl="0" indent="0" algn="l" defTabSz="42204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662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-27384"/>
            <a:ext cx="9144000" cy="648072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令和５年度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地方財政対策の概要</a:t>
            </a:r>
            <a:endParaRPr kumimoji="1" lang="en-US" altLang="ja-JP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96861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2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816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879553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</p:spPr>
        <p:txBody>
          <a:bodyPr wrap="none" tIns="108000" bIns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令和５年度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税制</a:t>
            </a:r>
            <a:r>
              <a:rPr kumimoji="1" lang="ja-JP" alt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改正大綱の</a:t>
            </a: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概要</a:t>
            </a:r>
            <a:r>
              <a:rPr kumimoji="1" lang="ja-JP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地方税に関する内容及び本県影響について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4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00732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3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コンテンツ プレースホルダー 2"/>
          <p:cNvSpPr txBox="1">
            <a:spLocks/>
          </p:cNvSpPr>
          <p:nvPr/>
        </p:nvSpPr>
        <p:spPr>
          <a:xfrm>
            <a:off x="321078" y="1124744"/>
            <a:ext cx="8931442" cy="540102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</a:t>
            </a:r>
            <a:r>
              <a:rPr lang="ja-JP" altLang="en-US" sz="42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車体課税の見直し</a:t>
            </a:r>
            <a:r>
              <a:rPr kumimoji="1" lang="ja-JP" altLang="ja-JP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《</a:t>
            </a:r>
            <a:r>
              <a:rPr kumimoji="1" lang="ja-JP" altLang="en-US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自動車</a:t>
            </a:r>
            <a:r>
              <a:rPr kumimoji="1" lang="ja-JP" altLang="ja-JP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税</a:t>
            </a:r>
            <a:r>
              <a:rPr kumimoji="1" lang="ja-JP" altLang="ja-JP" sz="4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》</a:t>
            </a:r>
            <a:endParaRPr kumimoji="1" lang="ja-JP" altLang="ja-JP" sz="4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ja-JP" altLang="en-US" sz="3300" noProof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自動車税環境性能割の税率区分の延長（～</a:t>
            </a:r>
            <a:r>
              <a:rPr lang="en-US" altLang="ja-JP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R5.12</a:t>
            </a: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）＆基準見直し（</a:t>
            </a:r>
            <a:r>
              <a:rPr lang="en-US" altLang="ja-JP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R6.1</a:t>
            </a: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～段階的）</a:t>
            </a:r>
            <a:endParaRPr lang="en-US" altLang="ja-JP" sz="33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lvl="0" indent="0">
              <a:buNone/>
              <a:defRPr/>
            </a:pPr>
            <a:r>
              <a:rPr lang="ja-JP" altLang="en-US" sz="3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3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→　本県</a:t>
            </a:r>
            <a:r>
              <a:rPr lang="ja-JP" altLang="en-US" sz="3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への影響は＋２千万円程度と見込まれる</a:t>
            </a:r>
            <a:r>
              <a:rPr lang="ja-JP" altLang="en-US" sz="3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。（全国的</a:t>
            </a:r>
            <a:r>
              <a:rPr lang="ja-JP" altLang="en-US" sz="3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な影響は＋５６億円</a:t>
            </a:r>
            <a:r>
              <a:rPr lang="ja-JP" altLang="en-US" sz="33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程度）</a:t>
            </a:r>
            <a:endParaRPr lang="en-US" altLang="ja-JP" sz="33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自動車税種別割の現行のグリーン化特例を</a:t>
            </a:r>
            <a:r>
              <a:rPr kumimoji="1" lang="en-US" altLang="ja-JP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年間</a:t>
            </a: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延長</a:t>
            </a:r>
            <a:endParaRPr kumimoji="1" lang="ja-JP" altLang="ja-JP" sz="3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</a:t>
            </a:r>
            <a:r>
              <a:rPr lang="en-US" altLang="ja-JP" sz="42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NISA</a:t>
            </a:r>
            <a:r>
              <a:rPr lang="ja-JP" altLang="en-US" sz="42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の拡充</a:t>
            </a:r>
            <a:r>
              <a:rPr lang="en-US" altLang="ja-JP" sz="42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1" lang="ja-JP" altLang="ja-JP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個人</a:t>
            </a:r>
            <a:r>
              <a:rPr kumimoji="1" lang="ja-JP" altLang="ja-JP" sz="4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住民税》</a:t>
            </a:r>
            <a:endParaRPr kumimoji="1" lang="ja-JP" altLang="ja-JP" sz="4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ja-JP" altLang="en-US" sz="3300" noProof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制度の恒久化</a:t>
            </a:r>
            <a:r>
              <a:rPr lang="ja-JP" altLang="en-US" sz="3300" dirty="0" err="1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年間投資上限額の拡大、非課税保有期間の無期限化（</a:t>
            </a:r>
            <a:r>
              <a:rPr lang="en-US" altLang="ja-JP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R6.1</a:t>
            </a: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～）</a:t>
            </a:r>
            <a:endParaRPr lang="en-US" altLang="ja-JP" sz="33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「つみたて投資枠」と「成長投資枠」への改組</a:t>
            </a:r>
            <a:endParaRPr lang="en-US" altLang="ja-JP" sz="33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lvl="0" indent="0">
              <a:lnSpc>
                <a:spcPct val="120000"/>
              </a:lnSpc>
              <a:buNone/>
              <a:defRPr/>
            </a:pPr>
            <a:r>
              <a:rPr lang="ja-JP" altLang="en-US" sz="42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■国際課税ルール（第</a:t>
            </a:r>
            <a:r>
              <a:rPr lang="en-US" altLang="ja-JP" sz="42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42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の柱）に関する課税</a:t>
            </a:r>
            <a:r>
              <a:rPr lang="en-US" altLang="ja-JP" sz="42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lang="ja-JP" altLang="en-US" sz="42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法人関係税</a:t>
            </a:r>
            <a:r>
              <a:rPr lang="en-US" altLang="ja-JP" sz="42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endParaRPr lang="ja-JP" altLang="ja-JP" sz="4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ja-JP" altLang="en-US" sz="3300" noProof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「第</a:t>
            </a:r>
            <a:r>
              <a:rPr lang="en-US" altLang="ja-JP" sz="3300" noProof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3300" noProof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の柱</a:t>
            </a:r>
            <a:r>
              <a:rPr lang="en-US" altLang="ja-JP" sz="3300" noProof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3300" noProof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」の地方分を地方法人税で課税（地方交付税により配分）</a:t>
            </a:r>
            <a:endParaRPr lang="en-US" altLang="ja-JP" sz="3300" noProof="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lang="ja-JP" altLang="en-US" sz="33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3300" noProof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グローバル企業の最低負担税率を</a:t>
            </a:r>
            <a:r>
              <a:rPr lang="en-US" altLang="ja-JP" sz="3300" noProof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15%</a:t>
            </a:r>
            <a:r>
              <a:rPr lang="ja-JP" altLang="en-US" sz="3300" noProof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する制度</a:t>
            </a:r>
            <a:endParaRPr kumimoji="1" lang="ja-JP" altLang="ja-JP" sz="33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■</a:t>
            </a:r>
            <a:r>
              <a:rPr kumimoji="1" lang="ja-JP" altLang="ja-JP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その他</a:t>
            </a:r>
            <a:r>
              <a:rPr kumimoji="1" lang="ja-JP" altLang="ja-JP" sz="42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主な</a:t>
            </a:r>
            <a:r>
              <a:rPr kumimoji="1" lang="ja-JP" altLang="ja-JP" sz="42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改正</a:t>
            </a:r>
            <a:endParaRPr kumimoji="1" lang="ja-JP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燃費・排ガス不正行為に対する加算割合の引上げ（</a:t>
            </a:r>
            <a:r>
              <a:rPr kumimoji="1" lang="en-US" altLang="ja-JP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％→</a:t>
            </a:r>
            <a:r>
              <a:rPr lang="en-US" altLang="ja-JP" sz="3300" noProof="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en-US" altLang="ja-JP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5%</a:t>
            </a:r>
            <a:r>
              <a:rPr kumimoji="1" lang="ja-JP" altLang="en-US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kumimoji="1" lang="en-US" altLang="ja-JP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自動車税</a:t>
            </a:r>
            <a:r>
              <a:rPr lang="en-US" altLang="ja-JP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研究開発税制の見直し及び延長（</a:t>
            </a:r>
            <a:r>
              <a:rPr kumimoji="1" lang="en-US" altLang="ja-JP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kumimoji="1" lang="ja-JP" altLang="en-US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年間）</a:t>
            </a:r>
            <a:r>
              <a:rPr kumimoji="1" lang="en-US" altLang="ja-JP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kumimoji="1" lang="ja-JP" altLang="en-US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法人県民税</a:t>
            </a:r>
            <a:r>
              <a:rPr kumimoji="1" lang="en-US" altLang="ja-JP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航空機燃料譲与税の見直し及び延長（５年間）</a:t>
            </a:r>
            <a:r>
              <a:rPr lang="en-US" altLang="ja-JP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航空機燃料譲与税</a:t>
            </a:r>
            <a:r>
              <a:rPr lang="en-US" altLang="ja-JP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</a:p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1" lang="ja-JP" altLang="en-US" sz="3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インボイス</a:t>
            </a: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制度に係る中小事業者の納税負担及び事務負担軽減</a:t>
            </a:r>
            <a:r>
              <a:rPr lang="en-US" altLang="ja-JP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《</a:t>
            </a:r>
            <a:r>
              <a:rPr lang="ja-JP" altLang="en-US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地方消費税</a:t>
            </a:r>
            <a:r>
              <a:rPr lang="en-US" altLang="ja-JP" sz="33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》</a:t>
            </a:r>
            <a:endParaRPr kumimoji="1" lang="ja-JP" altLang="ja-JP" sz="3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1" lang="ja-JP" altLang="ja-JP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6894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207818" y="913358"/>
            <a:ext cx="872836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１．</a:t>
            </a:r>
            <a:r>
              <a:rPr lang="ja-JP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新型コロナウイルス感染症対</a:t>
            </a:r>
            <a:r>
              <a:rPr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策　</a:t>
            </a:r>
            <a:r>
              <a:rPr lang="en-US" altLang="ja-JP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en-US" altLang="ja-JP" sz="1400" u="sng" dirty="0" smtClean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医療提供体制の確保等（緊急包括支援交付金）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補正計上済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ウィズコロナ禍での感染症対応の強化（地方創生臨時交付金）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補正計上済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次の感染症危機に備えるための対応（保健所等の体制強化等）（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97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endParaRPr lang="en-US" altLang="ja-JP" sz="20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endParaRPr lang="en-US" altLang="ja-JP" sz="2000" b="1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endParaRPr lang="en-US" altLang="ja-JP" sz="20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sz="20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lang="ja-JP" altLang="en-US" sz="20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２．原油・物価高騰等対策</a:t>
            </a:r>
            <a:endParaRPr lang="en-US" altLang="ja-JP" sz="1400" u="sng" dirty="0">
              <a:solidFill>
                <a:srgbClr val="0000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漁業経営セーフティーネット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構築事業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18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en-US" altLang="ja-JP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補正</a:t>
            </a:r>
            <a:r>
              <a:rPr lang="ja-JP" altLang="en-US" sz="12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計上済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経営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安定対策の着実な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実施（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2,974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燃油価格・電気料金等抑制対策　</a:t>
            </a:r>
            <a:r>
              <a:rPr lang="en-US" altLang="ja-JP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補正計上済</a:t>
            </a:r>
            <a:endParaRPr lang="en-US" altLang="ja-JP" sz="12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endParaRPr lang="en-US" altLang="ja-JP" sz="2000" b="1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endParaRPr lang="en-US" altLang="ja-JP" sz="20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endParaRPr lang="en-US" altLang="ja-JP" sz="2000" b="1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endParaRPr lang="en-US" altLang="ja-JP" sz="2000" b="1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 bwMode="auto">
          <a:xfrm>
            <a:off x="0" y="-26987"/>
            <a:ext cx="9144000" cy="647676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b="1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本県への影響が想定される主な国予算案</a:t>
            </a:r>
            <a:endParaRPr lang="ja-JP" altLang="en-US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732248" y="2137494"/>
            <a:ext cx="7978502" cy="129614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＜参考＞令和４年度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次補正予算（主な関連対策）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・新型コロナウイルス感染症緊急包括支援交付金（病床の確保 他）　　　　　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　 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15,189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ワクチンの確保、接種体制の整備・接種の実施　　　　　　　　　　　　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 　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 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12,072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新型コロナウイルス感染症対応地方創生臨時交付金（検査促進枠 他）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　 　 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7,500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円）　　                               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 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予備費（コロナ対策・物価高騰対策　他）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　　 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37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,400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　他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97955" y="4801790"/>
            <a:ext cx="7978501" cy="129614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＜参考＞令和４年度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補正予算（主な関連対策）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・電気料金対策、都市ガス料金対策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31,073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 　　　　　　　　　　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燃料油価格激変緩和措置　　　　　　　　　　　　　　 　　　　　　　　　　　　　　 　　　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,272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漁業経営セーフティネット構築事業　　　　　　　　　　　　　　　　　　　　　　　　 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 　   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330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　　                               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 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　　　　　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予備費（コロナ対策・物価高騰対策（再掲）、ウクライナ情勢経済緊急対応 他） 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47</a:t>
            </a:r>
            <a:r>
              <a:rPr kumimoji="1"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,400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 他</a:t>
            </a:r>
            <a:endParaRPr kumimoji="1" lang="ja-JP" altLang="en-US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630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5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9512" y="548680"/>
            <a:ext cx="8728364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ja-JP" altLang="en-US" sz="20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３．経済・産業・観光対策</a:t>
            </a:r>
            <a:endParaRPr lang="en-US" altLang="ja-JP" b="1" u="sng" dirty="0">
              <a:solidFill>
                <a:srgbClr val="333399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地方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における高付加価値なインバウンド観光地づくり支援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事業（</a:t>
            </a:r>
            <a:r>
              <a:rPr lang="en-US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新た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な交流市場の創出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6.5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円）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スマート農業の総合推進対策（</a:t>
            </a:r>
            <a:r>
              <a:rPr lang="en-US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水産多面的機能の発揮等（</a:t>
            </a:r>
            <a:r>
              <a:rPr lang="en-US" altLang="ja-JP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42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賃金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上昇を伴う労働移動の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円滑化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747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億円の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内数）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</a:pP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endParaRPr kumimoji="1" lang="en-US" altLang="ja-JP" sz="2000" b="1" i="0" u="sng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000" b="1" i="0" u="sng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４．デジタル社会の推進</a:t>
            </a:r>
            <a:endParaRPr kumimoji="1" lang="ja-JP" altLang="ja-JP" sz="20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マイナンバーカードの円滑な交付体制の確保・利便性の向上（</a:t>
            </a:r>
            <a:r>
              <a:rPr lang="en-US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750.3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億円）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情報システム標準化・共有化（</a:t>
            </a:r>
            <a:r>
              <a:rPr lang="en-US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3.4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スーパーシティ構想等推進事業（</a:t>
            </a:r>
            <a:r>
              <a:rPr lang="en-US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3.6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kumimoji="1" lang="en-US" altLang="ja-JP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５．</a:t>
            </a:r>
            <a:r>
              <a:rPr lang="ja-JP" altLang="en-US" sz="20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脱炭素社会の推進</a:t>
            </a: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ja-JP" altLang="ja-JP" sz="2000" b="0" i="0" u="sng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地域脱炭素移行・再エネ推進交付金（</a:t>
            </a:r>
            <a:r>
              <a:rPr lang="en-US" altLang="ja-JP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320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kumimoji="1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住宅・建築安全ストック形成事業</a:t>
            </a:r>
            <a:endParaRPr kumimoji="1" lang="ja-JP" altLang="ja-JP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流通・物流の効率化・付加価値創出に係る基盤構築事業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（</a:t>
            </a:r>
            <a:r>
              <a:rPr lang="en-US" altLang="ja-JP" noProof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7.3</a:t>
            </a:r>
            <a:r>
              <a:rPr kumimoji="1" lang="ja-JP" altLang="ja-JP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億円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）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endParaRPr lang="en-US" altLang="ja-JP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marR="0" lvl="1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endParaRPr lang="en-US" altLang="ja-JP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R="0" lvl="1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7" name="タイトル 1"/>
          <p:cNvSpPr txBox="1">
            <a:spLocks/>
          </p:cNvSpPr>
          <p:nvPr/>
        </p:nvSpPr>
        <p:spPr bwMode="auto">
          <a:xfrm>
            <a:off x="0" y="-26987"/>
            <a:ext cx="9144000" cy="647676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本県への影響が想定される主な国予算案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672469" y="2492896"/>
            <a:ext cx="7971702" cy="1008112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＜参考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＞令和４年度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次補正予算（主な関連対策）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・畜産クラスターによる生活基盤の維持・強化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　　　　　　　　　　　　　　　　　　　 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555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・中小企業等事業再構築促進事業　　　　　　　　　　　　　　　　　　　　　　　　　　　　　　　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5,800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・経済環境変化に応じた重要物資サプライチェーン強靭化支援事業　　　　　　　 　　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9,582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 他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672469" y="6115819"/>
            <a:ext cx="7971702" cy="625549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＜参考＞令和４年度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次補正予算（主な関連対策）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・住宅の省エネリフォームへの支援の強化　　　　　　　　　　　　　　　　　　　　　　　 　　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（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1,300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 他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162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7504" y="692696"/>
            <a:ext cx="892899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ja-JP" altLang="en-US" sz="20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６．地方創生・地域づくりの推進</a:t>
            </a:r>
            <a:endParaRPr lang="ja-JP" altLang="ja-JP" sz="2000" b="1" u="sng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  <a:defRPr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デジタル田園都市国家構想交付金（</a:t>
            </a:r>
            <a:r>
              <a:rPr lang="en-US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1,000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  <a:defRPr/>
            </a:pPr>
            <a:r>
              <a:rPr lang="zh-TW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地方創生推進費（仮称</a:t>
            </a:r>
            <a:r>
              <a:rPr lang="zh-TW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10,000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r>
              <a:rPr lang="en-US" altLang="ja-JP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旧「まち・ひと・しごと創生事業費」</a:t>
            </a:r>
            <a:endParaRPr lang="en-US" altLang="ja-JP" sz="14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  <a:defRPr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地域公共交通ネットワークへのリ・デザイン（再構築）等（</a:t>
            </a:r>
            <a:r>
              <a:rPr lang="en-US" altLang="ja-JP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252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　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00100" lvl="1" indent="-342900">
              <a:buFont typeface="Wingdings" panose="05000000000000000000" pitchFamily="2" charset="2"/>
              <a:buChar char="l"/>
              <a:defRPr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地域女性活躍推進交付金（</a:t>
            </a:r>
            <a:r>
              <a:rPr lang="en-US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2.8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ja-JP" altLang="ja-JP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>
              <a:lnSpc>
                <a:spcPct val="150000"/>
              </a:lnSpc>
            </a:pPr>
            <a:endParaRPr lang="en-US" altLang="ja-JP" sz="2000" b="1" u="sng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endParaRPr lang="en-US" altLang="ja-JP" sz="2000" b="1" u="sng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lang="ja-JP" altLang="en-US" sz="2000" b="1" u="sng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７．防災・安心の地域づくりと社会基盤の整備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spcBef>
                <a:spcPts val="0"/>
              </a:spcBef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盛土の安全確保対策の推進（</a:t>
            </a:r>
            <a:r>
              <a:rPr lang="en-US" altLang="ja-JP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8,313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億円の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内数）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インフラ老朽化対策（</a:t>
            </a:r>
            <a:r>
              <a:rPr lang="en-US" altLang="ja-JP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7,388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円）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高速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道路ネットワークの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整備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国土強靭化の強力な推進（防災・減災対策、農地・農村対策、インフラ対策　他）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火災</a:t>
            </a:r>
            <a:r>
              <a:rPr lang="ja-JP" altLang="en-US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安全対策改修事業の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創設</a:t>
            </a:r>
            <a:endParaRPr lang="en-US" altLang="ja-JP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2000" b="1" u="sng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８．子育て・少子化対策</a:t>
            </a:r>
            <a:endParaRPr lang="ja-JP" altLang="ja-JP" sz="2000" b="1" u="sng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高等教育の修学支援新制度の実施（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5,311</a:t>
            </a:r>
            <a:r>
              <a:rPr lang="ja-JP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地域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少子化対策重点推進交付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金（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保育の受け皿整備・保育人材の確保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等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兆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6,050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の内数）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Wingdings" panose="05000000000000000000" pitchFamily="2" charset="2"/>
              <a:buChar char="l"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産後ケア事業 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57.2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0" y="-26987"/>
            <a:ext cx="9144000" cy="647676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ja-JP" altLang="en-US" b="1" dirty="0" smtClean="0">
                <a:solidFill>
                  <a:srgbClr val="FFFFFF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本県への影響が想定される主な国予算案</a:t>
            </a:r>
            <a:endParaRPr lang="ja-JP" altLang="en-US" b="1" dirty="0">
              <a:solidFill>
                <a:srgbClr val="FFFFFF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21114" y="2348880"/>
            <a:ext cx="8055342" cy="648072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＜参考＞令和４年度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次補正予算（主な関連対策）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・デジタル田園都市国家構想交付金（デジタル実装</a:t>
            </a:r>
            <a:r>
              <a:rPr lang="en-US" altLang="ja-JP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地方創生拠点整備ﾀｲﾌﾟ）　　　　　  （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800</a:t>
            </a:r>
            <a:r>
              <a:rPr lang="ja-JP" altLang="en-US" sz="14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 他</a:t>
            </a:r>
            <a:endParaRPr lang="en-US" altLang="ja-JP" sz="14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4978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rPr>
              <a:t>7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7504" y="332656"/>
            <a:ext cx="8928992" cy="50321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９．社会保障の充実・生活者支援</a:t>
            </a:r>
            <a:endParaRPr kumimoji="1" lang="en-US" altLang="ja-JP" sz="2000" b="1" i="0" u="sng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住宅セーフティネット機能の強化（</a:t>
            </a:r>
            <a:r>
              <a:rPr kumimoji="1" lang="en-US" altLang="ja-JP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1,131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億円）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生活困窮者等の自立支援の強化（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545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noProof="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lang="ja-JP" altLang="en-US" noProof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介護職員の働く環境改善（</a:t>
            </a:r>
            <a:r>
              <a:rPr lang="en-US" altLang="ja-JP" noProof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146.5</a:t>
            </a:r>
            <a:r>
              <a:rPr lang="ja-JP" altLang="en-US" noProof="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endParaRPr lang="en-US" altLang="ja-JP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800" b="1" i="0" u="sng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１０．人材育成・人権尊重のまちづくり</a:t>
            </a:r>
            <a:endParaRPr kumimoji="1" lang="en-US" altLang="ja-JP" sz="2000" b="1" i="0" u="sng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742950" lvl="1" indent="-285750">
              <a:buFont typeface="Wingdings" panose="05000000000000000000" pitchFamily="2" charset="2"/>
              <a:buChar char="l"/>
              <a:defRPr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新しい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時代の学びの環境整備（義務教育費国庫負担金）（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15,216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億円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en-US" altLang="ja-JP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部活動の地域移行と地域スポーツ・文化環境の一体的整備支援（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28</a:t>
            </a:r>
            <a:r>
              <a:rPr kumimoji="1" lang="ja-JP" altLang="en-US" sz="1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億円）</a:t>
            </a: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人材の育成・活性化（</a:t>
            </a:r>
            <a:r>
              <a:rPr lang="en-US" altLang="ja-JP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1,138</a:t>
            </a:r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拉致問題対策経費（</a:t>
            </a:r>
            <a:r>
              <a:rPr lang="en-US" altLang="ja-JP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13.7</a:t>
            </a:r>
            <a:r>
              <a:rPr lang="ja-JP" altLang="en-US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億円）</a:t>
            </a:r>
            <a:endParaRPr lang="en-US" altLang="ja-JP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l"/>
              <a:tabLst/>
              <a:defRPr/>
            </a:pPr>
            <a:endParaRPr kumimoji="1" lang="en-US" altLang="ja-JP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0" y="-26987"/>
            <a:ext cx="9144000" cy="647676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本県への影響が想定される主な国予算案</a:t>
            </a: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86154" y="2093141"/>
            <a:ext cx="8028892" cy="831804"/>
          </a:xfrm>
          <a:prstGeom prst="rect">
            <a:avLst/>
          </a:prstGeom>
          <a:solidFill>
            <a:schemeClr val="accent3">
              <a:lumMod val="95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＜参考＞令和４年度</a:t>
            </a:r>
            <a:r>
              <a:rPr kumimoji="1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</a:t>
            </a: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次補正予算（主な関連対策）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lvl="0"/>
            <a:r>
              <a:rPr lang="ja-JP" altLang="en-US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・生活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困窮者自立支援の機能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強化                                                           （</a:t>
            </a:r>
            <a:r>
              <a:rPr lang="en-US" altLang="ja-JP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59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億円の内数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400" dirty="0" smtClean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lang="ja-JP" altLang="en-US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・自治体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等による自殺対策の取組への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支援                                                  （</a:t>
            </a:r>
            <a:r>
              <a:rPr lang="en-US" altLang="ja-JP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59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億円の内数</a:t>
            </a:r>
            <a:r>
              <a:rPr lang="ja-JP" altLang="en-US" sz="1400" dirty="0" smtClean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 </a:t>
            </a:r>
            <a:r>
              <a:rPr kumimoji="1" lang="ja-JP" altLang="en-US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他</a:t>
            </a:r>
            <a:endParaRPr kumimoji="1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926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52401" y="360820"/>
            <a:ext cx="8991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400" dirty="0" smtClean="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52401" y="332745"/>
            <a:ext cx="7693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参考．国土交通省及び農林水産省の予算額（主な公共事業関係：国費ベース）</a:t>
            </a:r>
            <a:endParaRPr lang="ja-JP" altLang="ja-JP" b="1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953627"/>
            <a:ext cx="8424936" cy="5139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83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18416</TotalTime>
  <Words>2611</Words>
  <Application>Microsoft Office PowerPoint</Application>
  <PresentationFormat>画面に合わせる (4:3)</PresentationFormat>
  <Paragraphs>181</Paragraphs>
  <Slides>10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10</vt:i4>
      </vt:variant>
    </vt:vector>
  </HeadingPairs>
  <TitlesOfParts>
    <vt:vector size="27" baseType="lpstr">
      <vt:lpstr>HGP創英角ｺﾞｼｯｸUB</vt:lpstr>
      <vt:lpstr>HGS創英角ｺﾞｼｯｸUB</vt:lpstr>
      <vt:lpstr>Meiryo UI</vt:lpstr>
      <vt:lpstr>ＭＳ Ｐゴシック</vt:lpstr>
      <vt:lpstr>ＭＳ Ｐ明朝</vt:lpstr>
      <vt:lpstr>ＭＳ ゴシック</vt:lpstr>
      <vt:lpstr>ＭＳ 明朝</vt:lpstr>
      <vt:lpstr>游ゴシック</vt:lpstr>
      <vt:lpstr>游ゴシック</vt:lpstr>
      <vt:lpstr>游ゴシック Light</vt:lpstr>
      <vt:lpstr>Arial</vt:lpstr>
      <vt:lpstr>Calibri</vt:lpstr>
      <vt:lpstr>Calibri Light</vt:lpstr>
      <vt:lpstr>Times New Roman</vt:lpstr>
      <vt:lpstr>Wingdings</vt:lpstr>
      <vt:lpstr>標準デザイン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鳥取県庁</dc:creator>
  <cp:lastModifiedBy>鳥取県</cp:lastModifiedBy>
  <cp:revision>1398</cp:revision>
  <cp:lastPrinted>2022-12-26T02:05:07Z</cp:lastPrinted>
  <dcterms:created xsi:type="dcterms:W3CDTF">2011-04-07T01:25:50Z</dcterms:created>
  <dcterms:modified xsi:type="dcterms:W3CDTF">2022-12-26T03:56:18Z</dcterms:modified>
</cp:coreProperties>
</file>